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modernComment_234_E7BB994B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3">
  <p:sldMasterIdLst>
    <p:sldMasterId id="2147483676" r:id="rId4"/>
  </p:sldMasterIdLst>
  <p:notesMasterIdLst>
    <p:notesMasterId r:id="rId38"/>
  </p:notesMasterIdLst>
  <p:sldIdLst>
    <p:sldId id="425" r:id="rId5"/>
    <p:sldId id="490" r:id="rId6"/>
    <p:sldId id="542" r:id="rId7"/>
    <p:sldId id="287" r:id="rId8"/>
    <p:sldId id="543" r:id="rId9"/>
    <p:sldId id="342" r:id="rId10"/>
    <p:sldId id="528" r:id="rId11"/>
    <p:sldId id="411" r:id="rId12"/>
    <p:sldId id="534" r:id="rId13"/>
    <p:sldId id="535" r:id="rId14"/>
    <p:sldId id="481" r:id="rId15"/>
    <p:sldId id="533" r:id="rId16"/>
    <p:sldId id="544" r:id="rId17"/>
    <p:sldId id="561" r:id="rId18"/>
    <p:sldId id="576" r:id="rId19"/>
    <p:sldId id="559" r:id="rId20"/>
    <p:sldId id="580" r:id="rId21"/>
    <p:sldId id="562" r:id="rId22"/>
    <p:sldId id="556" r:id="rId23"/>
    <p:sldId id="549" r:id="rId24"/>
    <p:sldId id="582" r:id="rId25"/>
    <p:sldId id="545" r:id="rId26"/>
    <p:sldId id="566" r:id="rId27"/>
    <p:sldId id="583" r:id="rId28"/>
    <p:sldId id="578" r:id="rId29"/>
    <p:sldId id="584" r:id="rId30"/>
    <p:sldId id="567" r:id="rId31"/>
    <p:sldId id="579" r:id="rId32"/>
    <p:sldId id="585" r:id="rId33"/>
    <p:sldId id="564" r:id="rId34"/>
    <p:sldId id="519" r:id="rId35"/>
    <p:sldId id="541" r:id="rId36"/>
    <p:sldId id="26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27301-95E5-ADB3-B17E-463D5D439EAB}" name="Kelly Vickers" initials="KV" userId="S::kelly.vickers@hagertyconsulting.com::ff7b002d-885b-4f75-8e3b-c5bf18d3a540" providerId="AD"/>
  <p188:author id="{8427A803-BA54-E047-25F5-EF6E01FDE868}" name="Ashley Napier" initials="AN" userId="S::A.Napier@Hagertyconsult.onmicrosoft.com::82b16389-4a1d-41a2-812e-5709f33d1849" providerId="AD"/>
  <p188:author id="{C7A2AD0A-ACBE-8276-F428-F9A5E24C6C0E}" name="Kelly Vickers" initials="KV" userId="S::Kvickers@tdainc.org::48e4b29f-54b3-4e64-b6bd-eb4c45d76efd" providerId="AD"/>
  <p188:author id="{D54CF90A-EC48-79C0-1D23-3C0A5908B6CC}" name="Laura Munafo" initials="LM" userId="Laura Munafo" providerId="None"/>
  <p188:author id="{EC1B5D1A-798E-E5FB-9B23-62F1E6099409}" name="Ashley Napier" initials="AN" userId="S::ashley.napier@hagertyconsulting.com::82b16389-4a1d-41a2-812e-5709f33d1849" providerId="AD"/>
  <p188:author id="{9A73822E-6BA4-653D-47EA-8DD60174CD08}" name="Stephen S. Lathom" initials="SSL" userId="S::SLathom@tdainc.org::522c177b-4447-484f-8096-1f9ad17af610" providerId="AD"/>
  <p188:author id="{9DE39E30-7997-8033-7345-C0A57EF5F239}" name="Caroline Pryor" initials="CP" userId="S::c.pryor@hagertyconsult.onmicrosoft.com::155370e6-700b-4e15-a395-f207a1cce26e" providerId="AD"/>
  <p188:author id="{67D9B745-F790-5469-6C26-902718FCF17B}" name="Peter Hughes" initials="PH" userId="S::phughes_tdainc.org#ext#@hagertyconsult.onmicrosoft.com::220b0c43-dd2b-43a3-a434-4406f37fce27" providerId="AD"/>
  <p188:author id="{2E93994E-B5C8-A701-3EB2-50224669C8A9}" name="Laura Munafo" initials="LM" userId="S::l.munafo@hagertyconsult.onmicrosoft.com::0d1ef352-369d-47f9-bea1-fdd29e0c615e" providerId="AD"/>
  <p188:author id="{66A39750-B7B2-F976-5063-6C9C689FF3FA}" name="Mason, Jenny" initials="MJ" userId="S::jenny.mason@Nebraska.gov::3d9bbd81-af9f-45d3-8004-70c4c30d4619" providerId="AD"/>
  <p188:author id="{5FB9C950-A498-30F1-CCFC-831DF005E848}" name="Zink, Christina" initials="ZC" userId="S::christina.zink_nebraska.gov#ext#@hagertyconsult.onmicrosoft.com::a6684d68-95dc-4fb0-97b4-e4a89e3ab151" providerId="AD"/>
  <p188:author id="{FB9A14BB-7CB6-DAD0-0121-BC6061A4F369}" name="Zink, Christina" initials="ZC" userId="S::Christina.Zink@nebraska.gov::18f90cfb-901e-4119-b5b7-69283c5ccea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Bohrson" initials="MB" lastIdx="18" clrIdx="0">
    <p:extLst>
      <p:ext uri="{19B8F6BF-5375-455C-9EA6-DF929625EA0E}">
        <p15:presenceInfo xmlns:p15="http://schemas.microsoft.com/office/powerpoint/2012/main" userId="S::m.bohrson@hagertyconsult.onmicrosoft.com::6f6d8147-80b0-4c3c-9846-411082011e49" providerId="AD"/>
      </p:ext>
    </p:extLst>
  </p:cmAuthor>
  <p:cmAuthor id="2" name="James Ariail" initials="JA" lastIdx="24" clrIdx="1">
    <p:extLst>
      <p:ext uri="{19B8F6BF-5375-455C-9EA6-DF929625EA0E}">
        <p15:presenceInfo xmlns:p15="http://schemas.microsoft.com/office/powerpoint/2012/main" userId="c9590720dd041946" providerId="Windows Live"/>
      </p:ext>
    </p:extLst>
  </p:cmAuthor>
  <p:cmAuthor id="3" name="Kayla Slater" initials="KS" lastIdx="6" clrIdx="2">
    <p:extLst>
      <p:ext uri="{19B8F6BF-5375-455C-9EA6-DF929625EA0E}">
        <p15:presenceInfo xmlns:p15="http://schemas.microsoft.com/office/powerpoint/2012/main" userId="S::k.slater@hagertyconsult.onmicrosoft.com::2198631c-4c57-44b1-b553-9228c5dbfdf7" providerId="AD"/>
      </p:ext>
    </p:extLst>
  </p:cmAuthor>
  <p:cmAuthor id="4" name="Mason, Jenny" initials="MJ" lastIdx="1" clrIdx="3">
    <p:extLst>
      <p:ext uri="{19B8F6BF-5375-455C-9EA6-DF929625EA0E}">
        <p15:presenceInfo xmlns:p15="http://schemas.microsoft.com/office/powerpoint/2012/main" userId="S-1-5-21-4217669599-2491222991-3264065535-69600" providerId="AD"/>
      </p:ext>
    </p:extLst>
  </p:cmAuthor>
  <p:cmAuthor id="5" name="Anika Arvanitis" initials="AA" lastIdx="10" clrIdx="4">
    <p:extLst>
      <p:ext uri="{19B8F6BF-5375-455C-9EA6-DF929625EA0E}">
        <p15:presenceInfo xmlns:p15="http://schemas.microsoft.com/office/powerpoint/2012/main" userId="S::aArvanitis@Hagertyconsult.onmicrosoft.com::7f511603-c6a1-434b-9928-0798c673104d" providerId="AD"/>
      </p:ext>
    </p:extLst>
  </p:cmAuthor>
  <p:cmAuthor id="6" name="Ashley Saulcy" initials="AS" lastIdx="49" clrIdx="5">
    <p:extLst>
      <p:ext uri="{19B8F6BF-5375-455C-9EA6-DF929625EA0E}">
        <p15:presenceInfo xmlns:p15="http://schemas.microsoft.com/office/powerpoint/2012/main" userId="Ashley Saulcy" providerId="None"/>
      </p:ext>
    </p:extLst>
  </p:cmAuthor>
  <p:cmAuthor id="7" name="Paola Villegas" initials="PV" lastIdx="12" clrIdx="6">
    <p:extLst>
      <p:ext uri="{19B8F6BF-5375-455C-9EA6-DF929625EA0E}">
        <p15:presenceInfo xmlns:p15="http://schemas.microsoft.com/office/powerpoint/2012/main" userId="S::pvillegas@Hagertyconsult.onmicrosoft.com::0fc7f0e8-210c-4181-9e83-97466075e3dc" providerId="AD"/>
      </p:ext>
    </p:extLst>
  </p:cmAuthor>
  <p:cmAuthor id="8" name="Rachel Knoblach" initials="RK" lastIdx="2" clrIdx="7">
    <p:extLst>
      <p:ext uri="{19B8F6BF-5375-455C-9EA6-DF929625EA0E}">
        <p15:presenceInfo xmlns:p15="http://schemas.microsoft.com/office/powerpoint/2012/main" userId="S::r.knoblach@hagertyconsult.onmicrosoft.com::9f6ea00d-e648-4793-bbf8-a97ebad567ab" providerId="AD"/>
      </p:ext>
    </p:extLst>
  </p:cmAuthor>
  <p:cmAuthor id="9" name="Alicia Smith" initials="AS" lastIdx="4" clrIdx="8">
    <p:extLst>
      <p:ext uri="{19B8F6BF-5375-455C-9EA6-DF929625EA0E}">
        <p15:presenceInfo xmlns:p15="http://schemas.microsoft.com/office/powerpoint/2012/main" userId="S::A.Smith@Hagertyconsult.onmicrosoft.com::ea309e09-6ca7-45c1-8a73-afc89d55ccc8" providerId="AD"/>
      </p:ext>
    </p:extLst>
  </p:cmAuthor>
  <p:cmAuthor id="10" name="Zink, Christina" initials="ZC" lastIdx="11" clrIdx="9">
    <p:extLst>
      <p:ext uri="{19B8F6BF-5375-455C-9EA6-DF929625EA0E}">
        <p15:presenceInfo xmlns:p15="http://schemas.microsoft.com/office/powerpoint/2012/main" userId="S::Christina.Zink@nebraska.gov::18f90cfb-901e-4119-b5b7-69283c5ccea4" providerId="AD"/>
      </p:ext>
    </p:extLst>
  </p:cmAuthor>
  <p:cmAuthor id="11" name="Stephen S. Lathom" initials="SSL" lastIdx="13" clrIdx="10">
    <p:extLst>
      <p:ext uri="{19B8F6BF-5375-455C-9EA6-DF929625EA0E}">
        <p15:presenceInfo xmlns:p15="http://schemas.microsoft.com/office/powerpoint/2012/main" userId="S::SLathom@tdainc.org::522c177b-4447-484f-8096-1f9ad17af610" providerId="AD"/>
      </p:ext>
    </p:extLst>
  </p:cmAuthor>
  <p:cmAuthor id="12" name="Aymar Marino" initials="AM" lastIdx="1" clrIdx="11">
    <p:extLst>
      <p:ext uri="{19B8F6BF-5375-455C-9EA6-DF929625EA0E}">
        <p15:presenceInfo xmlns:p15="http://schemas.microsoft.com/office/powerpoint/2012/main" userId="S::A.Marino@Hagertyconsult.onmicrosoft.com::dd20d297-9b70-4414-90ca-e1b3458a5eda" providerId="AD"/>
      </p:ext>
    </p:extLst>
  </p:cmAuthor>
  <p:cmAuthor id="13" name="Waldron, Mackenzie" initials="WM" lastIdx="3" clrIdx="12">
    <p:extLst>
      <p:ext uri="{19B8F6BF-5375-455C-9EA6-DF929625EA0E}">
        <p15:presenceInfo xmlns:p15="http://schemas.microsoft.com/office/powerpoint/2012/main" userId="S::Mackenzie.Waldron@nebraska.gov::e28f5ecd-7e60-45fc-aff7-276f50ebb4b6" providerId="AD"/>
      </p:ext>
    </p:extLst>
  </p:cmAuthor>
  <p:cmAuthor id="14" name="Mason, Jenny" initials="MJ [2]" lastIdx="1" clrIdx="13">
    <p:extLst>
      <p:ext uri="{19B8F6BF-5375-455C-9EA6-DF929625EA0E}">
        <p15:presenceInfo xmlns:p15="http://schemas.microsoft.com/office/powerpoint/2012/main" userId="S::jenny.mason@Nebraska.gov::3d9bbd81-af9f-45d3-8004-70c4c30d4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7F"/>
    <a:srgbClr val="6FA7B8"/>
    <a:srgbClr val="FEC743"/>
    <a:srgbClr val="FCD780"/>
    <a:srgbClr val="D0CECE"/>
    <a:srgbClr val="DAE3F3"/>
    <a:srgbClr val="DDBA56"/>
    <a:srgbClr val="91BCC9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569" autoAdjust="0"/>
  </p:normalViewPr>
  <p:slideViewPr>
    <p:cSldViewPr snapToGrid="0">
      <p:cViewPr varScale="1">
        <p:scale>
          <a:sx n="91" d="100"/>
          <a:sy n="91" d="100"/>
        </p:scale>
        <p:origin x="23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omments/modernComment_234_E7BB994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4465188-1006-4804-9A7D-FAC0BA2CB5A8}" authorId="{FB9A14BB-7CB6-DAD0-0121-BC6061A4F369}" status="resolved" created="2024-03-12T19:24:24.312" complete="100000">
    <pc:sldMkLst xmlns:pc="http://schemas.microsoft.com/office/powerpoint/2013/main/command">
      <pc:docMk/>
      <pc:sldMk cId="3887831371" sldId="564"/>
    </pc:sldMkLst>
    <p188:txBody>
      <a:bodyPr/>
      <a:lstStyle/>
      <a:p>
        <a:r>
          <a:rPr lang="en-US"/>
          <a:t>Should we put in the full timeline slide again? If not, we should put in the open date for the application.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68350-00C7-014D-89FC-6C3BD078B1E5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D677C-5B28-9F46-BC91-B19C4DF46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0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44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Speaker: </a:t>
            </a:r>
            <a:r>
              <a:rPr lang="en-US">
                <a:cs typeface="Calibri"/>
              </a:rPr>
              <a:t>DED</a:t>
            </a: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Talking Points: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>
                <a:cs typeface="Calibri"/>
              </a:rPr>
              <a:t>We will now move on to the Application for Funding process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2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Speaker: </a:t>
            </a:r>
            <a:r>
              <a:rPr lang="en-US" dirty="0">
                <a:cs typeface="Calibri"/>
              </a:rPr>
              <a:t>DED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Talking Points: </a:t>
            </a:r>
            <a:endParaRPr lang="en-US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Shown here are the sections of the Application for Funding Template.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Please note that while</a:t>
            </a:r>
            <a:r>
              <a:rPr lang="en-US" dirty="0"/>
              <a:t> DED is drafting, the application however needs to read as though this is coming from the applicant hence their review, verification and signature.</a:t>
            </a:r>
            <a:endParaRPr lang="en-US" b="1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DEDs focus is on the HUD/federal portions of the application (e.g., National Objective), and applicants are expected to provide additional details.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On the next few slides, we will highlight key portions of the application and discuss the applicant’s role.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05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 all contact and organizational information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Ownership information, if you have it at this time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Development Team – there will be drop down questions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Opportunity to upload an organizational chart, if applicable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Developer, General Partner, Contractor, etc.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Ask to disclose any Identity of Interest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60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Development, Construction and Site info; Proximity to Services; Support PHA; Marketing plans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Development Information: Threshold Questions (MID, LMI, Floodplain, Green Building); Total Project Costs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Construction Information: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One-page Summary (upload)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Acquisition/Rehab- capital needs assessment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Relocation- URA 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Site Info: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Type of Development (MF, Duplex); Number of building, sq ft, etc.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Preliminary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Archit</a:t>
            </a:r>
            <a:r>
              <a:rPr lang="en-US" sz="1800" dirty="0">
                <a:effectLst/>
                <a:latin typeface="Segoe UI" panose="020B0502040204020203" pitchFamily="34" charset="0"/>
              </a:rPr>
              <a:t> plan, if available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Proximity to Services + Support PHA +Marketing Plans- are tied to scoring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Proximity to Services – project is located within 3 miles of service categories listed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Upload a map will have an example to share.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1 point for each category that falls within the 3 miles; extra point if all 5 categories are represented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</a:rPr>
              <a:t>Support PHA – 1 point if yes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</a:rPr>
              <a:t>Upload a letter of intent or commitment from a PHA</a:t>
            </a: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</a:rPr>
              <a:t>This could be an official letter or email – acknowledging you want to work together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</a:rPr>
              <a:t>Marketing Plan – 1 point each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</a:rPr>
              <a:t>Select all that apply; use other if needed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</a:rPr>
              <a:t>Upload a market study or housing needs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6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Development info; Construction Info; Site info; Proximity to Services; Support PHA; Marketing plans) </a:t>
            </a:r>
            <a:br>
              <a:rPr lang="en-US" sz="1800">
                <a:effectLst/>
                <a:latin typeface="Segoe UI" panose="020B0502040204020203" pitchFamily="34" charset="0"/>
              </a:rPr>
            </a:br>
            <a:br>
              <a:rPr lang="en-US" sz="1800">
                <a:effectLst/>
                <a:latin typeface="Segoe UI" panose="020B0502040204020203" pitchFamily="34" charset="0"/>
              </a:rPr>
            </a:br>
            <a:r>
              <a:rPr lang="en-US" sz="1800">
                <a:effectLst/>
                <a:latin typeface="Segoe UI" panose="020B0502040204020203" pitchFamily="34" charset="0"/>
              </a:rPr>
              <a:t>Proximity to Services + Support PHA +Marketing Plans- are tied to scoring</a:t>
            </a:r>
            <a:br>
              <a:rPr lang="en-US" sz="1800">
                <a:effectLst/>
                <a:latin typeface="Segoe UI" panose="020B0502040204020203" pitchFamily="34" charset="0"/>
              </a:rPr>
            </a:br>
            <a:br>
              <a:rPr lang="en-US" sz="1800">
                <a:effectLst/>
                <a:latin typeface="Segoe UI" panose="020B0502040204020203" pitchFamily="34" charset="0"/>
              </a:rPr>
            </a:br>
            <a:r>
              <a:rPr lang="en-US" sz="1800">
                <a:effectLst/>
                <a:latin typeface="Segoe UI" panose="020B0502040204020203" pitchFamily="34" charset="0"/>
              </a:rPr>
              <a:t>Proximity to services- will have an example to share. 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86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Project Readiness, Cost Reasonableness, Experience &amp; Capacity – scoring categories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Project Readiness: Site control; Zoning; Utilities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1 point for each category; additional point if you have all 3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Show proof via uploads for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Cost Reasonableness: Subsidies; Construction Financing; Permanent Financing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1 point each; additional point all 3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Can upload either an official letter or email – interest or commitment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Want to see what other sources of funding you are considering or have planned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Experience and Capacity: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1 point each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Experience with DED funding; and NO outstanding findings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Greater Neb. Housing experience- name of project, Location, PIS date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51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Upload Proforma from DED website.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Option to provide additional narrative.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Upload additional DED exhibits - found on DR website.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30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Upload Proforma from DED website. </a:t>
            </a:r>
            <a:br>
              <a:rPr lang="en-US" sz="1800">
                <a:effectLst/>
                <a:latin typeface="Segoe UI" panose="020B0502040204020203" pitchFamily="34" charset="0"/>
              </a:rPr>
            </a:br>
            <a:br>
              <a:rPr lang="en-US" sz="1800">
                <a:effectLst/>
                <a:latin typeface="Segoe UI" panose="020B0502040204020203" pitchFamily="34" charset="0"/>
              </a:rPr>
            </a:br>
            <a:r>
              <a:rPr lang="en-US" sz="1800">
                <a:effectLst/>
                <a:latin typeface="Segoe UI" panose="020B0502040204020203" pitchFamily="34" charset="0"/>
              </a:rPr>
              <a:t>Option to provide additional narrative. </a:t>
            </a:r>
            <a:br>
              <a:rPr lang="en-US" sz="1800">
                <a:effectLst/>
                <a:latin typeface="Segoe UI" panose="020B0502040204020203" pitchFamily="34" charset="0"/>
              </a:rPr>
            </a:br>
            <a:br>
              <a:rPr lang="en-US" sz="1800">
                <a:effectLst/>
                <a:latin typeface="Segoe UI" panose="020B0502040204020203" pitchFamily="34" charset="0"/>
              </a:rPr>
            </a:br>
            <a:r>
              <a:rPr lang="en-US" sz="1800">
                <a:effectLst/>
                <a:latin typeface="Segoe UI" panose="020B0502040204020203" pitchFamily="34" charset="0"/>
              </a:rPr>
              <a:t>Upload additional DED exhibits - found on DR website. </a:t>
            </a:r>
            <a:br>
              <a:rPr lang="en-US" sz="1800">
                <a:effectLst/>
                <a:latin typeface="Segoe UI" panose="020B0502040204020203" pitchFamily="34" charset="0"/>
              </a:rPr>
            </a:br>
            <a:br>
              <a:rPr lang="en-US" sz="1800">
                <a:effectLst/>
                <a:latin typeface="Segoe UI" panose="020B0502040204020203" pitchFamily="34" charset="0"/>
              </a:rPr>
            </a:br>
            <a:br>
              <a:rPr lang="en-US" sz="1800">
                <a:effectLst/>
                <a:latin typeface="Segoe UI" panose="020B0502040204020203" pitchFamily="34" charset="0"/>
              </a:rPr>
            </a:br>
            <a:br>
              <a:rPr lang="en-US" sz="1800">
                <a:effectLst/>
                <a:latin typeface="Segoe UI" panose="020B0502040204020203" pitchFamily="34" charset="0"/>
              </a:rPr>
            </a:br>
            <a:r>
              <a:rPr lang="en-US" sz="1800">
                <a:effectLst/>
                <a:latin typeface="Segoe UI" panose="020B0502040204020203" pitchFamily="34" charset="0"/>
              </a:rPr>
              <a:t>Authorization.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40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Upload Proforma from DED website. </a:t>
            </a:r>
            <a:br>
              <a:rPr lang="en-US" sz="1800">
                <a:effectLst/>
                <a:latin typeface="Segoe UI" panose="020B0502040204020203" pitchFamily="34" charset="0"/>
              </a:rPr>
            </a:br>
            <a:br>
              <a:rPr lang="en-US" sz="1800">
                <a:effectLst/>
                <a:latin typeface="Segoe UI" panose="020B0502040204020203" pitchFamily="34" charset="0"/>
              </a:rPr>
            </a:br>
            <a:r>
              <a:rPr lang="en-US" sz="1800">
                <a:effectLst/>
                <a:latin typeface="Segoe UI" panose="020B0502040204020203" pitchFamily="34" charset="0"/>
              </a:rPr>
              <a:t>Option to provide additional narrative. </a:t>
            </a:r>
            <a:br>
              <a:rPr lang="en-US" sz="1800">
                <a:effectLst/>
                <a:latin typeface="Segoe UI" panose="020B0502040204020203" pitchFamily="34" charset="0"/>
              </a:rPr>
            </a:br>
            <a:br>
              <a:rPr lang="en-US" sz="1800">
                <a:effectLst/>
                <a:latin typeface="Segoe UI" panose="020B0502040204020203" pitchFamily="34" charset="0"/>
              </a:rPr>
            </a:br>
            <a:r>
              <a:rPr lang="en-US" sz="1800">
                <a:effectLst/>
                <a:latin typeface="Segoe UI" panose="020B0502040204020203" pitchFamily="34" charset="0"/>
              </a:rPr>
              <a:t>Upload additional DED exhibits - found on DR website. </a:t>
            </a:r>
            <a:br>
              <a:rPr lang="en-US" sz="1800">
                <a:effectLst/>
                <a:latin typeface="Segoe UI" panose="020B0502040204020203" pitchFamily="34" charset="0"/>
              </a:rPr>
            </a:br>
            <a:br>
              <a:rPr lang="en-US" sz="1800">
                <a:effectLst/>
                <a:latin typeface="Segoe UI" panose="020B0502040204020203" pitchFamily="34" charset="0"/>
              </a:rPr>
            </a:br>
            <a:br>
              <a:rPr lang="en-US" sz="1800">
                <a:effectLst/>
                <a:latin typeface="Segoe UI" panose="020B0502040204020203" pitchFamily="34" charset="0"/>
              </a:rPr>
            </a:br>
            <a:br>
              <a:rPr lang="en-US" sz="1800">
                <a:effectLst/>
                <a:latin typeface="Segoe UI" panose="020B0502040204020203" pitchFamily="34" charset="0"/>
              </a:rPr>
            </a:br>
            <a:r>
              <a:rPr lang="en-US" sz="1800">
                <a:effectLst/>
                <a:latin typeface="Segoe UI" panose="020B0502040204020203" pitchFamily="34" charset="0"/>
              </a:rPr>
              <a:t>Authorization.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6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Budget - Hard costs, land, soft costs: all must equal amount requested. 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7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0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 panose="020F0502020204030204"/>
              </a:rPr>
              <a:t>Speaker: </a:t>
            </a:r>
            <a:r>
              <a:rPr lang="en-US">
                <a:cs typeface="Calibri" panose="020F0502020204030204"/>
              </a:rPr>
              <a:t>DED</a:t>
            </a:r>
          </a:p>
          <a:p>
            <a:endParaRPr lang="en-US">
              <a:cs typeface="Calibri" panose="020F0502020204030204"/>
            </a:endParaRPr>
          </a:p>
          <a:p>
            <a:r>
              <a:rPr lang="en-US" b="1">
                <a:cs typeface="Calibri" panose="020F0502020204030204"/>
              </a:rPr>
              <a:t>Talking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 panose="020F0502020204030204"/>
              </a:rPr>
              <a:t>Today we will provide a brief introduction of the IMP staff, provide updates on the status of the program, review the application for funding process, and provide an overview of next steps in the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 panose="020F0502020204030204"/>
              </a:rPr>
              <a:t>We will conclude with a 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7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Speaker: </a:t>
            </a:r>
            <a:r>
              <a:rPr lang="en-US">
                <a:cs typeface="Calibri"/>
              </a:rPr>
              <a:t>DED</a:t>
            </a: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Talking Points: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We will now move into program updates.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4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53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40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you have a project outside the 12-32 units- please reach out to me/DED to discuss.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Mixed-use projects may require other additional requirements – please reach out to DED early on to discuss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677C-5B28-9F46-BC91-B19C4DF46F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0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E0DE-674B-4865-9BEB-C4B8F3FCD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1D2ED-8B17-4420-87B4-23F8C3421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84BE2-091D-4185-A78D-3291BAEB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88A7E4B-A1E5-4641-82DE-7BFF73C5355D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013A2-6A24-4B13-BA79-8492110C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EFBA-2E2D-44A2-87AE-14169FC7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EDB6E7E-896E-4FA5-B572-569619D81C8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5FB25D-BCDB-4B8D-9DDA-322F9C4236DB}"/>
              </a:ext>
            </a:extLst>
          </p:cNvPr>
          <p:cNvCxnSpPr>
            <a:cxnSpLocks/>
          </p:cNvCxnSpPr>
          <p:nvPr userDrawn="1"/>
        </p:nvCxnSpPr>
        <p:spPr>
          <a:xfrm>
            <a:off x="914400" y="1122363"/>
            <a:ext cx="0" cy="2387600"/>
          </a:xfrm>
          <a:prstGeom prst="line">
            <a:avLst/>
          </a:prstGeom>
          <a:ln w="76200">
            <a:solidFill>
              <a:srgbClr val="FEC7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54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43BAA5-2FB7-43E8-8FD0-E85C4FD5E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8552"/>
            <a:ext cx="9144000" cy="931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7B3119-BDF6-41B1-866D-6EC7C04A7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63840" cy="914400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60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B86FA-89F6-4041-9F8E-AFE49A1D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0200"/>
            <a:ext cx="7863840" cy="4041775"/>
          </a:xfrm>
        </p:spPr>
        <p:txBody>
          <a:bodyPr/>
          <a:lstStyle>
            <a:lvl1pPr algn="just">
              <a:buClr>
                <a:srgbClr val="00607F"/>
              </a:buClr>
              <a:buSzPct val="12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buClr>
                <a:srgbClr val="00607F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buClr>
                <a:srgbClr val="00607F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just">
              <a:buClr>
                <a:srgbClr val="00607F"/>
              </a:buCl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607F"/>
              </a:buCl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528FC-E79E-4F94-822E-094E98ED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349C3D0-037D-1347-8943-A36B1A11805B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4482B-4C84-4336-ACA7-D4A9BFA1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7F90B-1369-404A-908C-02BB632B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EDB6E7E-896E-4FA5-B572-569619D81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3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6BCC53-01CA-4219-948D-B4B9EA883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8552"/>
            <a:ext cx="9144000" cy="931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A28A98-7F8F-4187-A65C-EEE8DF075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470027"/>
            <a:ext cx="78867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60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97B99-E845-4269-8255-BAAA9368C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8A0F0-4B08-4977-9A93-EB7FA30F1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E983F87-7850-1D40-A74D-53A9D2E7AB3B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10EE1-DCBD-4EA4-B987-78A23DEB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EA0D8-FE9C-4983-BEC2-637A59F3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EDB6E7E-896E-4FA5-B572-569619D81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8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>
          <a:blip r:embed="rId2">
            <a:alphaModFix amt="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A3422-E6F5-4A96-A0D7-F1946CC66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9144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60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5C0C-00A2-4F59-906C-1ACEB6799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58503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F2561-F496-49A9-B122-19603A9B7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2" y="1582428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1307B-757C-45FC-A2A6-23F3001A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4430CE5-FE50-8148-AE8E-214427B9942B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618FD-E5D3-48A1-A843-6FE13BDC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68DF6-228C-4028-9EE6-6204E6B5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fld id="{9EDB6E7E-896E-4FA5-B572-569619D81C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03C9CD-AAD3-426A-8B5C-DF3B75E80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931"/>
            <a:ext cx="9144000" cy="9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1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0060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85164-C104-4ADC-8B69-9DCF3131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AABAC5-051B-4049-A0F8-E2A018FFCACA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A7E989-59CC-481A-98D1-1E038295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F8E22-E0FC-46D7-B835-37A5E10B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DB6E7E-896E-4FA5-B572-569619D81C8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DA753A-9D78-463F-AC27-880C7FD5B1AF}"/>
              </a:ext>
            </a:extLst>
          </p:cNvPr>
          <p:cNvCxnSpPr>
            <a:cxnSpLocks/>
          </p:cNvCxnSpPr>
          <p:nvPr userDrawn="1"/>
        </p:nvCxnSpPr>
        <p:spPr>
          <a:xfrm>
            <a:off x="914400" y="1328928"/>
            <a:ext cx="0" cy="4239768"/>
          </a:xfrm>
          <a:prstGeom prst="line">
            <a:avLst/>
          </a:prstGeom>
          <a:ln w="76200">
            <a:solidFill>
              <a:srgbClr val="FEC7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9">
            <a:extLst>
              <a:ext uri="{FF2B5EF4-FFF2-40B4-BE49-F238E27FC236}">
                <a16:creationId xmlns:a16="http://schemas.microsoft.com/office/drawing/2014/main" id="{A02A2604-C639-4ADD-9284-B992BE4CBAB6}"/>
              </a:ext>
            </a:extLst>
          </p:cNvPr>
          <p:cNvSpPr/>
          <p:nvPr userDrawn="1"/>
        </p:nvSpPr>
        <p:spPr>
          <a:xfrm>
            <a:off x="762000" y="1981200"/>
            <a:ext cx="5580684" cy="2838891"/>
          </a:xfrm>
          <a:custGeom>
            <a:avLst/>
            <a:gdLst>
              <a:gd name="connsiteX0" fmla="*/ 0 w 5580684"/>
              <a:gd name="connsiteY0" fmla="*/ 0 h 625205"/>
              <a:gd name="connsiteX1" fmla="*/ 5580684 w 5580684"/>
              <a:gd name="connsiteY1" fmla="*/ 0 h 625205"/>
              <a:gd name="connsiteX2" fmla="*/ 5580684 w 5580684"/>
              <a:gd name="connsiteY2" fmla="*/ 625205 h 625205"/>
              <a:gd name="connsiteX3" fmla="*/ 0 w 5580684"/>
              <a:gd name="connsiteY3" fmla="*/ 625205 h 625205"/>
              <a:gd name="connsiteX4" fmla="*/ 0 w 55806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684" h="625205">
                <a:moveTo>
                  <a:pt x="0" y="0"/>
                </a:moveTo>
                <a:lnTo>
                  <a:pt x="5580684" y="0"/>
                </a:lnTo>
                <a:lnTo>
                  <a:pt x="55806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66040" rIns="66040" bIns="66040" numCol="1" spcCol="1270" anchor="ctr" anchorCtr="0">
            <a:noAutofit/>
          </a:bodyPr>
          <a:lstStyle/>
          <a:p>
            <a:pPr marL="0" marR="0" lvl="0" indent="0" algn="l" defTabSz="1155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64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0EB2C4-0B5F-4E8E-923E-83D855F9C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8552"/>
            <a:ext cx="9144000" cy="93154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EC3E0-31C5-4C01-AB4F-AB51D293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2151D-78DC-4221-84A3-8890F9FEC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B0193-B2EB-44D0-9446-5D997677D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2B81FA-F3F1-604F-A22C-EA3FA40D4D24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5D780-C26A-46A3-A525-1E506651E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EB31E-9861-4A19-AA14-4EB539867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DB6E7E-896E-4FA5-B572-569619D81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3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607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07F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07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07F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07F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07F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portunity.nebraska.gov/programs/community/cdbg-dr/" TargetMode="External"/><Relationship Id="rId2" Type="http://schemas.openxmlformats.org/officeDocument/2006/relationships/hyperlink" Target="https://sonvideo.webex.com/weblink/register/r7ccb64fb6b69617133604468ddd7797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portunity.nebraska.gov/cdbg-dr" TargetMode="External"/><Relationship Id="rId4" Type="http://schemas.openxmlformats.org/officeDocument/2006/relationships/hyperlink" Target="mailto:christina.zink@nebraska.go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.nebraska.gov/hud-requirements/cdbg-dr-program-guideline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portunity.nebraska.gov/programs/community/cdbg-dr/" TargetMode="External"/><Relationship Id="rId4" Type="http://schemas.openxmlformats.org/officeDocument/2006/relationships/hyperlink" Target="https://opportunity.nebraska.gov/hud-requirements/cdbg-dr-program-guideline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pportunity.nebraska.gov/programs/community/cdbg-dr/" TargetMode="External"/><Relationship Id="rId2" Type="http://schemas.openxmlformats.org/officeDocument/2006/relationships/hyperlink" Target="https://sonvideo.webex.com/weblink/register/r7ccb64fb6b69617133604468ddd7797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portunity.nebraska.gov/cdbg-dr" TargetMode="External"/><Relationship Id="rId4" Type="http://schemas.openxmlformats.org/officeDocument/2006/relationships/hyperlink" Target="mailto:christina.zink@nebraska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a.zink@nebraska.gov" TargetMode="External"/><Relationship Id="rId2" Type="http://schemas.microsoft.com/office/2018/10/relationships/comments" Target="../comments/modernComment_234_E7BB994B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portunity.nebraska.gov/cdbg-dr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hyperlink" Target="http://opportunity.nebraska.gov/cdbg-dr" TargetMode="External"/><Relationship Id="rId7" Type="http://schemas.openxmlformats.org/officeDocument/2006/relationships/image" Target="../media/image8.png"/><Relationship Id="rId2" Type="http://schemas.openxmlformats.org/officeDocument/2006/relationships/hyperlink" Target="mailto:christina.zink@nebrask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2.svg"/><Relationship Id="rId4" Type="http://schemas.openxmlformats.org/officeDocument/2006/relationships/hyperlink" Target="mailto:ded.cdbgdr@nebraska.gov?subject=Planning%20Program%20Focus%20Group" TargetMode="External"/><Relationship Id="rId9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.nebraska.gov/programs/community/cdbg-dr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3432" y="693027"/>
            <a:ext cx="7043964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b="1">
                <a:solidFill>
                  <a:srgbClr val="006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 DEPARTMENT OF ECONOMIC DEVELOPMENT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90650B66-27AF-4EA6-AEC7-A4797A4DC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7" y="4903992"/>
            <a:ext cx="4946829" cy="1648174"/>
          </a:xfrm>
        </p:spPr>
        <p:txBody>
          <a:bodyPr>
            <a:normAutofit/>
          </a:bodyPr>
          <a:lstStyle/>
          <a:p>
            <a:r>
              <a:rPr lang="en-US" sz="1800" dirty="0"/>
              <a:t>AHCP – Small Rental Program 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Application Overview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/>
            </a:br>
            <a:r>
              <a:rPr lang="en-US" sz="1300" dirty="0"/>
              <a:t>March 21, 2024</a:t>
            </a:r>
            <a:endParaRPr lang="en-US" sz="13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A1065-5CA7-A7B4-0E8E-FA7731C51430}"/>
              </a:ext>
            </a:extLst>
          </p:cNvPr>
          <p:cNvSpPr txBox="1"/>
          <p:nvPr/>
        </p:nvSpPr>
        <p:spPr>
          <a:xfrm>
            <a:off x="1504156" y="2006531"/>
            <a:ext cx="7335044" cy="229293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6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NEBRASKA </a:t>
            </a:r>
          </a:p>
          <a:p>
            <a:r>
              <a:rPr lang="en-US" sz="2400" b="1" dirty="0">
                <a:solidFill>
                  <a:srgbClr val="006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Development Block Grant - Disaster Recovery (CDBG-DR) Program</a:t>
            </a:r>
          </a:p>
          <a:p>
            <a:r>
              <a:rPr lang="en-US" sz="2400" b="1" dirty="0">
                <a:solidFill>
                  <a:srgbClr val="006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>
                <a:solidFill>
                  <a:srgbClr val="006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DR-4420 / Winter Storm Ulmer, 2019</a:t>
            </a:r>
          </a:p>
          <a:p>
            <a:endParaRPr lang="en-US" sz="2400" b="1" dirty="0">
              <a:solidFill>
                <a:srgbClr val="006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8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BCA2-0D04-D662-1AF5-344B2083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Rental: Eligible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F62F7-1C78-648B-78A5-DD737FE01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4480"/>
            <a:ext cx="8007350" cy="44399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Arial"/>
                <a:cs typeface="Arial"/>
              </a:rPr>
              <a:t>Financing is intended to focus on </a:t>
            </a:r>
            <a:r>
              <a:rPr lang="en-US" sz="2000" b="1" i="1" dirty="0">
                <a:solidFill>
                  <a:schemeClr val="accent1"/>
                </a:solidFill>
                <a:latin typeface="Arial"/>
                <a:cs typeface="Arial"/>
              </a:rPr>
              <a:t>small </a:t>
            </a:r>
            <a:r>
              <a:rPr lang="en-US" sz="1800" dirty="0">
                <a:latin typeface="Arial"/>
                <a:cs typeface="Arial"/>
              </a:rPr>
              <a:t>multi-family projects. </a:t>
            </a:r>
            <a:endParaRPr lang="en-US" sz="1800" dirty="0"/>
          </a:p>
          <a:p>
            <a:r>
              <a:rPr lang="en-US" sz="1800" dirty="0">
                <a:latin typeface="Arial"/>
                <a:cs typeface="Arial"/>
              </a:rPr>
              <a:t>Eligible applications should be multifamily rental projects with </a:t>
            </a:r>
            <a:r>
              <a:rPr lang="en-US" sz="1800" b="1" dirty="0">
                <a:latin typeface="Arial"/>
                <a:cs typeface="Arial"/>
              </a:rPr>
              <a:t>at least 12 units </a:t>
            </a:r>
            <a:r>
              <a:rPr lang="en-US" sz="1800" dirty="0">
                <a:latin typeface="Arial"/>
                <a:cs typeface="Arial"/>
              </a:rPr>
              <a:t>and </a:t>
            </a:r>
            <a:r>
              <a:rPr lang="en-US" sz="1800" b="1" dirty="0">
                <a:latin typeface="Arial"/>
                <a:cs typeface="Arial"/>
              </a:rPr>
              <a:t>no more than 32 units</a:t>
            </a:r>
            <a:r>
              <a:rPr lang="en-US" sz="1800" dirty="0">
                <a:latin typeface="Arial"/>
                <a:cs typeface="Arial"/>
              </a:rPr>
              <a:t>. </a:t>
            </a:r>
          </a:p>
          <a:p>
            <a:r>
              <a:rPr lang="en-US" sz="1800" dirty="0">
                <a:latin typeface="Arial"/>
                <a:cs typeface="Arial"/>
              </a:rPr>
              <a:t>DED anticipates receiving proposals for:</a:t>
            </a:r>
          </a:p>
          <a:p>
            <a:pPr lvl="1"/>
            <a:r>
              <a:rPr lang="en-US" sz="1600" b="1" dirty="0">
                <a:latin typeface="Arial"/>
                <a:cs typeface="Arial"/>
              </a:rPr>
              <a:t>New construction.</a:t>
            </a:r>
          </a:p>
          <a:p>
            <a:pPr lvl="1"/>
            <a:r>
              <a:rPr lang="en-US" sz="1600" b="1" dirty="0">
                <a:latin typeface="Arial"/>
                <a:cs typeface="Arial"/>
              </a:rPr>
              <a:t>Acquisition/rehabilitation</a:t>
            </a:r>
            <a:r>
              <a:rPr lang="en-US" sz="1600" dirty="0">
                <a:latin typeface="Arial"/>
                <a:cs typeface="Arial"/>
              </a:rPr>
              <a:t>, including adaptive reuse and/or historic preservation.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Mixed-use projects may trigger additional requirements. </a:t>
            </a:r>
          </a:p>
          <a:p>
            <a:r>
              <a:rPr lang="en-US" sz="1800" dirty="0">
                <a:latin typeface="Arial"/>
                <a:cs typeface="Arial"/>
              </a:rPr>
              <a:t>Projects may propose to serve:</a:t>
            </a:r>
          </a:p>
          <a:p>
            <a:pPr lvl="1"/>
            <a:r>
              <a:rPr lang="en-US" sz="1600" b="1" dirty="0">
                <a:latin typeface="Arial"/>
                <a:cs typeface="Arial"/>
              </a:rPr>
              <a:t>Seniors</a:t>
            </a:r>
            <a:r>
              <a:rPr lang="en-US" sz="1600" dirty="0">
                <a:latin typeface="Arial"/>
                <a:cs typeface="Arial"/>
              </a:rPr>
              <a:t> (i.e., age-restricted at 55 or 62+) or </a:t>
            </a:r>
          </a:p>
          <a:p>
            <a:pPr lvl="1"/>
            <a:r>
              <a:rPr lang="en-US" sz="1600" b="1" dirty="0">
                <a:latin typeface="Arial"/>
                <a:cs typeface="Arial"/>
              </a:rPr>
              <a:t>Families</a:t>
            </a:r>
            <a:r>
              <a:rPr lang="en-US" sz="1600" dirty="0">
                <a:latin typeface="Arial"/>
                <a:cs typeface="Arial"/>
              </a:rPr>
              <a:t> (i.e., without age restriction). </a:t>
            </a:r>
          </a:p>
          <a:p>
            <a:r>
              <a:rPr lang="en-US" sz="1800" dirty="0">
                <a:latin typeface="Arial"/>
                <a:cs typeface="Arial"/>
              </a:rPr>
              <a:t>Priority for projects addressing </a:t>
            </a:r>
          </a:p>
          <a:p>
            <a:pPr lvl="1"/>
            <a:r>
              <a:rPr lang="en-US" sz="1600" b="1" dirty="0">
                <a:latin typeface="Arial"/>
                <a:cs typeface="Arial"/>
              </a:rPr>
              <a:t>Displaced residents from the 2019 Winter Storm Ulmer </a:t>
            </a:r>
            <a:r>
              <a:rPr lang="en-US" sz="1600" dirty="0">
                <a:latin typeface="Arial"/>
                <a:cs typeface="Arial"/>
              </a:rPr>
              <a:t>and </a:t>
            </a:r>
          </a:p>
          <a:p>
            <a:pPr lvl="1"/>
            <a:r>
              <a:rPr lang="en-US" sz="1600" b="1" dirty="0">
                <a:latin typeface="Arial"/>
                <a:cs typeface="Arial"/>
              </a:rPr>
              <a:t>Vulnerable populations </a:t>
            </a:r>
            <a:r>
              <a:rPr lang="en-US" sz="1600" dirty="0">
                <a:latin typeface="Arial"/>
                <a:cs typeface="Arial"/>
              </a:rPr>
              <a:t>(e.g., disabled, domestic violence victims, homeless) </a:t>
            </a:r>
            <a:endParaRPr lang="en-US" sz="1600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789AA-325E-CBED-9734-EEC42E14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04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45786210-CA81-AB4C-849F-284A6ACE3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162599"/>
              </p:ext>
            </p:extLst>
          </p:nvPr>
        </p:nvGraphicFramePr>
        <p:xfrm>
          <a:off x="733572" y="3666932"/>
          <a:ext cx="799953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907">
                  <a:extLst>
                    <a:ext uri="{9D8B030D-6E8A-4147-A177-3AD203B41FA5}">
                      <a16:colId xmlns:a16="http://schemas.microsoft.com/office/drawing/2014/main" val="2406845648"/>
                    </a:ext>
                  </a:extLst>
                </a:gridCol>
                <a:gridCol w="1599907">
                  <a:extLst>
                    <a:ext uri="{9D8B030D-6E8A-4147-A177-3AD203B41FA5}">
                      <a16:colId xmlns:a16="http://schemas.microsoft.com/office/drawing/2014/main" val="851858145"/>
                    </a:ext>
                  </a:extLst>
                </a:gridCol>
                <a:gridCol w="1599907">
                  <a:extLst>
                    <a:ext uri="{9D8B030D-6E8A-4147-A177-3AD203B41FA5}">
                      <a16:colId xmlns:a16="http://schemas.microsoft.com/office/drawing/2014/main" val="2154398870"/>
                    </a:ext>
                  </a:extLst>
                </a:gridCol>
                <a:gridCol w="1599907">
                  <a:extLst>
                    <a:ext uri="{9D8B030D-6E8A-4147-A177-3AD203B41FA5}">
                      <a16:colId xmlns:a16="http://schemas.microsoft.com/office/drawing/2014/main" val="2513080655"/>
                    </a:ext>
                  </a:extLst>
                </a:gridCol>
                <a:gridCol w="1599907">
                  <a:extLst>
                    <a:ext uri="{9D8B030D-6E8A-4147-A177-3AD203B41FA5}">
                      <a16:colId xmlns:a16="http://schemas.microsoft.com/office/drawing/2014/main" val="546080507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en-US">
                        <a:latin typeface="Arial Nova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 Nova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 Nova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 Nova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 Nova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5817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 Nova" panose="020B0504020202020204" pitchFamily="34" charset="0"/>
                        </a:rPr>
                        <a:t>Minority – and Women- Owned Business Enterprises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 Nova" panose="020B0504020202020204" pitchFamily="34" charset="0"/>
                        </a:rPr>
                        <a:t>Section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 Nova" panose="020B0504020202020204" pitchFamily="34" charset="0"/>
                        </a:rPr>
                        <a:t>Green Building Standards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 Nova" panose="020B0504020202020204" pitchFamily="34" charset="0"/>
                        </a:rPr>
                        <a:t>Duplication of Benefits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 Nova" panose="020B0504020202020204" pitchFamily="34" charset="0"/>
                        </a:rPr>
                        <a:t>Procurement*</a:t>
                      </a:r>
                    </a:p>
                    <a:p>
                      <a:pPr algn="ctr"/>
                      <a:r>
                        <a:rPr lang="en-US" sz="1200" b="1" i="1">
                          <a:latin typeface="Arial Nova" panose="020B0504020202020204" pitchFamily="34" charset="0"/>
                        </a:rPr>
                        <a:t>If applicant is a subrecipient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914522"/>
                  </a:ext>
                </a:extLst>
              </a:tr>
            </a:tbl>
          </a:graphicData>
        </a:graphic>
      </p:graphicFrame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0E4A0D53-D42F-8A48-B832-EB7BB0BCD06F}"/>
              </a:ext>
            </a:extLst>
          </p:cNvPr>
          <p:cNvGraphicFramePr>
            <a:graphicFrameLocks noGrp="1"/>
          </p:cNvGraphicFramePr>
          <p:nvPr/>
        </p:nvGraphicFramePr>
        <p:xfrm>
          <a:off x="733572" y="1560637"/>
          <a:ext cx="799953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907">
                  <a:extLst>
                    <a:ext uri="{9D8B030D-6E8A-4147-A177-3AD203B41FA5}">
                      <a16:colId xmlns:a16="http://schemas.microsoft.com/office/drawing/2014/main" val="2406845648"/>
                    </a:ext>
                  </a:extLst>
                </a:gridCol>
                <a:gridCol w="1599907">
                  <a:extLst>
                    <a:ext uri="{9D8B030D-6E8A-4147-A177-3AD203B41FA5}">
                      <a16:colId xmlns:a16="http://schemas.microsoft.com/office/drawing/2014/main" val="851858145"/>
                    </a:ext>
                  </a:extLst>
                </a:gridCol>
                <a:gridCol w="1599907">
                  <a:extLst>
                    <a:ext uri="{9D8B030D-6E8A-4147-A177-3AD203B41FA5}">
                      <a16:colId xmlns:a16="http://schemas.microsoft.com/office/drawing/2014/main" val="2154398870"/>
                    </a:ext>
                  </a:extLst>
                </a:gridCol>
                <a:gridCol w="1599907">
                  <a:extLst>
                    <a:ext uri="{9D8B030D-6E8A-4147-A177-3AD203B41FA5}">
                      <a16:colId xmlns:a16="http://schemas.microsoft.com/office/drawing/2014/main" val="2513080655"/>
                    </a:ext>
                  </a:extLst>
                </a:gridCol>
                <a:gridCol w="1599907">
                  <a:extLst>
                    <a:ext uri="{9D8B030D-6E8A-4147-A177-3AD203B41FA5}">
                      <a16:colId xmlns:a16="http://schemas.microsoft.com/office/drawing/2014/main" val="546080507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en-US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5817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 Nova" panose="020B0504020202020204" pitchFamily="34" charset="0"/>
                        </a:rPr>
                        <a:t>Fair Housing and Equal Opportunity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 Nova" panose="020B0504020202020204" pitchFamily="34" charset="0"/>
                        </a:rPr>
                        <a:t>Labor Standards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 Nova" panose="020B0504020202020204" pitchFamily="34" charset="0"/>
                        </a:rPr>
                        <a:t>Property Standards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 Nova" panose="020B0504020202020204" pitchFamily="34" charset="0"/>
                        </a:rPr>
                        <a:t>Environmental Review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 Nova" panose="020B0504020202020204" pitchFamily="34" charset="0"/>
                        </a:rPr>
                        <a:t>Relocation Requirements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91452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E1EE042-76D2-B146-9D6B-1D37F661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Cross-Cutting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57D10-AB3B-A74D-B790-56801086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Graphic 7" descr="Truck with solid fill">
            <a:extLst>
              <a:ext uri="{FF2B5EF4-FFF2-40B4-BE49-F238E27FC236}">
                <a16:creationId xmlns:a16="http://schemas.microsoft.com/office/drawing/2014/main" id="{B5B9BE97-E0CC-5C4F-96FD-FA8DBD3FA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6650" y="1776290"/>
            <a:ext cx="914400" cy="914400"/>
          </a:xfrm>
          <a:prstGeom prst="rect">
            <a:avLst/>
          </a:prstGeom>
        </p:spPr>
      </p:pic>
      <p:pic>
        <p:nvPicPr>
          <p:cNvPr id="10" name="Graphic 9" descr="Construction worker male with solid fill">
            <a:extLst>
              <a:ext uri="{FF2B5EF4-FFF2-40B4-BE49-F238E27FC236}">
                <a16:creationId xmlns:a16="http://schemas.microsoft.com/office/drawing/2014/main" id="{08FD45C1-3057-0348-9AF9-256C6D8E9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0516" y="1776290"/>
            <a:ext cx="914400" cy="914400"/>
          </a:xfrm>
          <a:prstGeom prst="rect">
            <a:avLst/>
          </a:prstGeom>
        </p:spPr>
      </p:pic>
      <p:pic>
        <p:nvPicPr>
          <p:cNvPr id="12" name="Graphic 11" descr="House with solid fill">
            <a:extLst>
              <a:ext uri="{FF2B5EF4-FFF2-40B4-BE49-F238E27FC236}">
                <a16:creationId xmlns:a16="http://schemas.microsoft.com/office/drawing/2014/main" id="{AF8647A7-1BBF-9940-BD1E-78A0FA4F7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8086" y="1767596"/>
            <a:ext cx="914400" cy="914400"/>
          </a:xfrm>
          <a:prstGeom prst="rect">
            <a:avLst/>
          </a:prstGeom>
        </p:spPr>
      </p:pic>
      <p:pic>
        <p:nvPicPr>
          <p:cNvPr id="14" name="Graphic 13" descr="Store with solid fill">
            <a:extLst>
              <a:ext uri="{FF2B5EF4-FFF2-40B4-BE49-F238E27FC236}">
                <a16:creationId xmlns:a16="http://schemas.microsoft.com/office/drawing/2014/main" id="{4F2280F6-55D6-D143-AB87-D1741D1994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76139" y="1776290"/>
            <a:ext cx="914400" cy="914400"/>
          </a:xfrm>
          <a:prstGeom prst="rect">
            <a:avLst/>
          </a:prstGeom>
        </p:spPr>
      </p:pic>
      <p:pic>
        <p:nvPicPr>
          <p:cNvPr id="18" name="Graphic 17" descr="Forest scene with solid fill">
            <a:extLst>
              <a:ext uri="{FF2B5EF4-FFF2-40B4-BE49-F238E27FC236}">
                <a16:creationId xmlns:a16="http://schemas.microsoft.com/office/drawing/2014/main" id="{6876F08C-3408-C642-97CC-0CE8E0ABC3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47581" y="1765301"/>
            <a:ext cx="914400" cy="914400"/>
          </a:xfrm>
          <a:prstGeom prst="rect">
            <a:avLst/>
          </a:prstGeom>
        </p:spPr>
      </p:pic>
      <p:pic>
        <p:nvPicPr>
          <p:cNvPr id="20" name="Graphic 19" descr="Renewable Energy with solid fill">
            <a:extLst>
              <a:ext uri="{FF2B5EF4-FFF2-40B4-BE49-F238E27FC236}">
                <a16:creationId xmlns:a16="http://schemas.microsoft.com/office/drawing/2014/main" id="{69E292E5-1B5D-854A-AE15-64D4206F35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76139" y="3873891"/>
            <a:ext cx="914400" cy="914400"/>
          </a:xfrm>
          <a:prstGeom prst="rect">
            <a:avLst/>
          </a:prstGeom>
        </p:spPr>
      </p:pic>
      <p:pic>
        <p:nvPicPr>
          <p:cNvPr id="22" name="Graphic 21" descr="Money with solid fill">
            <a:extLst>
              <a:ext uri="{FF2B5EF4-FFF2-40B4-BE49-F238E27FC236}">
                <a16:creationId xmlns:a16="http://schemas.microsoft.com/office/drawing/2014/main" id="{E4DBCAC2-DE5D-CA4D-B4F0-9E5D2C4559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32885" y="3808996"/>
            <a:ext cx="914400" cy="914400"/>
          </a:xfrm>
          <a:prstGeom prst="rect">
            <a:avLst/>
          </a:prstGeom>
        </p:spPr>
      </p:pic>
      <p:pic>
        <p:nvPicPr>
          <p:cNvPr id="24" name="Graphic 23" descr="Group of women with solid fill">
            <a:extLst>
              <a:ext uri="{FF2B5EF4-FFF2-40B4-BE49-F238E27FC236}">
                <a16:creationId xmlns:a16="http://schemas.microsoft.com/office/drawing/2014/main" id="{0DCA454D-7F53-9843-AEB3-8C11729AF0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78523" y="3873891"/>
            <a:ext cx="914400" cy="914400"/>
          </a:xfrm>
          <a:prstGeom prst="rect">
            <a:avLst/>
          </a:prstGeom>
        </p:spPr>
      </p:pic>
      <p:pic>
        <p:nvPicPr>
          <p:cNvPr id="26" name="Graphic 25" descr="Formal Shirt with solid fill">
            <a:extLst>
              <a:ext uri="{FF2B5EF4-FFF2-40B4-BE49-F238E27FC236}">
                <a16:creationId xmlns:a16="http://schemas.microsoft.com/office/drawing/2014/main" id="{2A5762E3-C38D-5A41-8399-1AEB6D9EFD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60516" y="3860806"/>
            <a:ext cx="914400" cy="914400"/>
          </a:xfrm>
          <a:prstGeom prst="rect">
            <a:avLst/>
          </a:prstGeom>
        </p:spPr>
      </p:pic>
      <p:pic>
        <p:nvPicPr>
          <p:cNvPr id="28" name="Graphic 27" descr="Checklist with solid fill">
            <a:extLst>
              <a:ext uri="{FF2B5EF4-FFF2-40B4-BE49-F238E27FC236}">
                <a16:creationId xmlns:a16="http://schemas.microsoft.com/office/drawing/2014/main" id="{DEE59FBA-A105-C046-BBB8-890CF87CD87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474927" y="38738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7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C5424-E43C-40DF-B084-22AFD425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 descr="A diagram of a project&#10;&#10;Description automatically generated">
            <a:extLst>
              <a:ext uri="{FF2B5EF4-FFF2-40B4-BE49-F238E27FC236}">
                <a16:creationId xmlns:a16="http://schemas.microsoft.com/office/drawing/2014/main" id="{08C5BB45-9436-E9F7-2F7D-193135989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1019175"/>
            <a:ext cx="5667375" cy="5235156"/>
          </a:xfr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2CF8C10-5661-A450-19E6-F7EC90147780}"/>
              </a:ext>
            </a:extLst>
          </p:cNvPr>
          <p:cNvSpPr txBox="1">
            <a:spLocks/>
          </p:cNvSpPr>
          <p:nvPr/>
        </p:nvSpPr>
        <p:spPr>
          <a:xfrm>
            <a:off x="1637031" y="152401"/>
            <a:ext cx="7345680" cy="1198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60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600" b="1" i="0" u="none" strike="noStrike" dirty="0">
                <a:solidFill>
                  <a:srgbClr val="00607F"/>
                </a:solidFill>
                <a:effectLst/>
                <a:latin typeface="Arial"/>
                <a:cs typeface="Arial"/>
              </a:rPr>
              <a:t>Small Rental</a:t>
            </a:r>
            <a:r>
              <a:rPr lang="en-US" sz="2600" dirty="0">
                <a:latin typeface="Arial"/>
                <a:cs typeface="Arial"/>
              </a:rPr>
              <a:t> </a:t>
            </a:r>
            <a:r>
              <a:rPr lang="en-US" sz="2600" b="1" i="0" u="none" strike="noStrike" dirty="0">
                <a:solidFill>
                  <a:srgbClr val="00607F"/>
                </a:solidFill>
                <a:effectLst/>
                <a:latin typeface="Arial"/>
                <a:cs typeface="Arial"/>
              </a:rPr>
              <a:t>Production Program Structure </a:t>
            </a:r>
            <a:endParaRPr lang="en-US" sz="2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697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D5C3F-010E-48B1-B71E-CCD3B43C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z="900" smtClean="0"/>
              <a:pPr/>
              <a:t>12</a:t>
            </a:fld>
            <a:endParaRPr lang="en-US" sz="900" dirty="0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97956825-5E16-4AF9-A66E-F5DBB8085DA7}"/>
              </a:ext>
            </a:extLst>
          </p:cNvPr>
          <p:cNvSpPr/>
          <p:nvPr/>
        </p:nvSpPr>
        <p:spPr>
          <a:xfrm>
            <a:off x="757987" y="2401971"/>
            <a:ext cx="8386013" cy="1731541"/>
          </a:xfrm>
          <a:custGeom>
            <a:avLst/>
            <a:gdLst>
              <a:gd name="connsiteX0" fmla="*/ 0 w 5580684"/>
              <a:gd name="connsiteY0" fmla="*/ 0 h 625205"/>
              <a:gd name="connsiteX1" fmla="*/ 5580684 w 5580684"/>
              <a:gd name="connsiteY1" fmla="*/ 0 h 625205"/>
              <a:gd name="connsiteX2" fmla="*/ 5580684 w 5580684"/>
              <a:gd name="connsiteY2" fmla="*/ 625205 h 625205"/>
              <a:gd name="connsiteX3" fmla="*/ 0 w 5580684"/>
              <a:gd name="connsiteY3" fmla="*/ 625205 h 625205"/>
              <a:gd name="connsiteX4" fmla="*/ 0 w 55806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684" h="625205">
                <a:moveTo>
                  <a:pt x="0" y="0"/>
                </a:moveTo>
                <a:lnTo>
                  <a:pt x="5580684" y="0"/>
                </a:lnTo>
                <a:lnTo>
                  <a:pt x="55806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66040" rIns="66040" bIns="6604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None/>
            </a:pPr>
            <a:r>
              <a:rPr lang="en-US" sz="2800" b="1" dirty="0">
                <a:solidFill>
                  <a:schemeClr val="bg1"/>
                </a:solidFill>
              </a:rPr>
              <a:t>AGENDA</a:t>
            </a:r>
            <a:endParaRPr lang="en-US" sz="2800" b="1" kern="1200" dirty="0">
              <a:solidFill>
                <a:schemeClr val="bg1"/>
              </a:solidFill>
            </a:endParaRP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Introductions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Program Overview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800" b="1" dirty="0">
                <a:solidFill>
                  <a:schemeClr val="bg1"/>
                </a:solidFill>
                <a:cs typeface="Calibri"/>
              </a:rPr>
              <a:t>Application Process</a:t>
            </a:r>
            <a:endParaRPr lang="en-US" sz="28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Next Steps</a:t>
            </a: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Questions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216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FB74-E70A-1336-664A-074BBAD0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63840" cy="530882"/>
          </a:xfrm>
        </p:spPr>
        <p:txBody>
          <a:bodyPr/>
          <a:lstStyle/>
          <a:p>
            <a:r>
              <a:rPr lang="en-US">
                <a:latin typeface="Arial Nova"/>
                <a:cs typeface="Arial"/>
              </a:rPr>
              <a:t>Application Timeline 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265CA-EB07-63A0-8213-4D3E2BF4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z="900" dirty="0" smtClean="0"/>
              <a:pPr/>
              <a:t>13</a:t>
            </a:fld>
            <a:endParaRPr lang="en-US" sz="900" dirty="0"/>
          </a:p>
        </p:txBody>
      </p:sp>
      <p:graphicFrame>
        <p:nvGraphicFramePr>
          <p:cNvPr id="13" name="Table 14">
            <a:extLst>
              <a:ext uri="{FF2B5EF4-FFF2-40B4-BE49-F238E27FC236}">
                <a16:creationId xmlns:a16="http://schemas.microsoft.com/office/drawing/2014/main" id="{C72D2B0A-44AF-5305-49AC-3CA9EE243C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806388"/>
              </p:ext>
            </p:extLst>
          </p:nvPr>
        </p:nvGraphicFramePr>
        <p:xfrm>
          <a:off x="628650" y="974714"/>
          <a:ext cx="7513450" cy="455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363">
                  <a:extLst>
                    <a:ext uri="{9D8B030D-6E8A-4147-A177-3AD203B41FA5}">
                      <a16:colId xmlns:a16="http://schemas.microsoft.com/office/drawing/2014/main" val="3079473537"/>
                    </a:ext>
                  </a:extLst>
                </a:gridCol>
                <a:gridCol w="1878363">
                  <a:extLst>
                    <a:ext uri="{9D8B030D-6E8A-4147-A177-3AD203B41FA5}">
                      <a16:colId xmlns:a16="http://schemas.microsoft.com/office/drawing/2014/main" val="3839020195"/>
                    </a:ext>
                  </a:extLst>
                </a:gridCol>
                <a:gridCol w="2067379">
                  <a:extLst>
                    <a:ext uri="{9D8B030D-6E8A-4147-A177-3AD203B41FA5}">
                      <a16:colId xmlns:a16="http://schemas.microsoft.com/office/drawing/2014/main" val="349731694"/>
                    </a:ext>
                  </a:extLst>
                </a:gridCol>
                <a:gridCol w="1689345">
                  <a:extLst>
                    <a:ext uri="{9D8B030D-6E8A-4147-A177-3AD203B41FA5}">
                      <a16:colId xmlns:a16="http://schemas.microsoft.com/office/drawing/2014/main" val="244254087"/>
                    </a:ext>
                  </a:extLst>
                </a:gridCol>
              </a:tblGrid>
              <a:tr h="262156">
                <a:tc grid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Small Rental Program Timeline</a:t>
                      </a:r>
                      <a:endParaRPr lang="en-US" sz="130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rgbClr val="006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6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6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6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074564"/>
                  </a:ext>
                </a:extLst>
              </a:tr>
              <a:tr h="508891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bg1"/>
                          </a:solidFill>
                          <a:latin typeface="Arial"/>
                        </a:rPr>
                        <a:t>Date </a:t>
                      </a:r>
                    </a:p>
                  </a:txBody>
                  <a:tcPr marL="89298" marR="89298" marT="44649" marB="44649">
                    <a:solidFill>
                      <a:srgbClr val="6FA7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bg1"/>
                          </a:solidFill>
                          <a:latin typeface="Arial"/>
                        </a:rPr>
                        <a:t>Event/ Action </a:t>
                      </a:r>
                    </a:p>
                  </a:txBody>
                  <a:tcPr marL="89298" marR="89298" marT="44649" marB="44649">
                    <a:solidFill>
                      <a:srgbClr val="6FA7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bg1"/>
                          </a:solidFill>
                          <a:latin typeface="Arial"/>
                        </a:rPr>
                        <a:t>Location </a:t>
                      </a:r>
                    </a:p>
                  </a:txBody>
                  <a:tcPr marL="89298" marR="89298" marT="44649" marB="44649">
                    <a:solidFill>
                      <a:srgbClr val="6FA7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bg1"/>
                          </a:solidFill>
                          <a:latin typeface="Arial"/>
                        </a:rPr>
                        <a:t>Responsible Party/</a:t>
                      </a:r>
                      <a:r>
                        <a:rPr lang="en-US" sz="1100" b="1" err="1">
                          <a:solidFill>
                            <a:schemeClr val="bg1"/>
                          </a:solidFill>
                          <a:latin typeface="Arial"/>
                        </a:rPr>
                        <a:t>ies</a:t>
                      </a:r>
                      <a:r>
                        <a:rPr lang="en-US" sz="1100" b="1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298" marR="89298" marT="44649" marB="44649">
                    <a:solidFill>
                      <a:srgbClr val="6FA7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792114"/>
                  </a:ext>
                </a:extLst>
              </a:tr>
              <a:tr h="9406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Arial"/>
                        </a:rPr>
                        <a:t>Thursday, March 21, 2024</a:t>
                      </a:r>
                      <a:endParaRPr lang="en-US" sz="130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Application Information Session at 9:00AM CST/8:00AM MST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 err="1">
                          <a:latin typeface="Arial"/>
                          <a:hlinkClick r:id="rId2"/>
                        </a:rPr>
                        <a:t>WebEx</a:t>
                      </a:r>
                      <a:endParaRPr lang="en-US" sz="1100" b="0" i="0" u="none" strike="noStrike" noProof="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NDED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441514"/>
                  </a:ext>
                </a:extLst>
              </a:tr>
              <a:tr h="7710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Arial"/>
                        </a:rPr>
                        <a:t>Friday, March 22, 2024</a:t>
                      </a:r>
                      <a:endParaRPr lang="en-US" sz="130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Arial"/>
                        </a:rPr>
                        <a:t>Application Portal opens at 8:00AM CST/7:00AM MST</a:t>
                      </a:r>
                      <a:endParaRPr lang="en-US" sz="130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" sz="1100" b="0" i="0" u="none" strike="noStrike" noProof="0">
                          <a:latin typeface="Arial"/>
                          <a:hlinkClick r:id="rId3"/>
                        </a:rPr>
                        <a:t>CDBG-DR webpage</a:t>
                      </a:r>
                      <a:r>
                        <a:rPr lang="en-US" sz="1100" b="0" i="0" u="none" strike="noStrike" noProof="0">
                          <a:latin typeface="Arial"/>
                        </a:rPr>
                        <a:t> </a:t>
                      </a:r>
                      <a:r>
                        <a:rPr lang="de" sz="1100" b="0" i="0" u="none" strike="noStrike" noProof="0">
                          <a:latin typeface="Arial"/>
                        </a:rPr>
                        <a:t>https://opportunity.nebraska.gov/programs/community/cdbg-dr/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NDED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638531"/>
                  </a:ext>
                </a:extLst>
              </a:tr>
              <a:tr h="6014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Arial"/>
                        </a:rPr>
                        <a:t>Friday, April 5, 2024</a:t>
                      </a:r>
                      <a:endParaRPr lang="en-US" sz="130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Required Letter of Intent must be received by 5PM CST/4PM MST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" sz="1100" b="0" i="0" u="none" strike="noStrike" noProof="0">
                          <a:latin typeface="Arial"/>
                        </a:rPr>
                        <a:t>Email </a:t>
                      </a:r>
                      <a:r>
                        <a:rPr lang="en-US" sz="1100" b="0" i="0" u="none" strike="noStrike" noProof="0">
                          <a:latin typeface="Arial"/>
                        </a:rPr>
                        <a:t>completed</a:t>
                      </a:r>
                      <a:r>
                        <a:rPr lang="de" sz="1100" b="0" i="0" u="none" strike="noStrike" noProof="0">
                          <a:latin typeface="Arial"/>
                        </a:rPr>
                        <a:t> LOI to: </a:t>
                      </a:r>
                      <a:r>
                        <a:rPr lang="de" sz="1100" b="0" i="0" u="none" strike="noStrike" noProof="0">
                          <a:latin typeface="Arial"/>
                          <a:hlinkClick r:id="rId4"/>
                        </a:rPr>
                        <a:t>christina.zink@nebraska.gov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Applicant </a:t>
                      </a: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265982"/>
                  </a:ext>
                </a:extLst>
              </a:tr>
              <a:tr h="4394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Arial"/>
                        </a:rPr>
                        <a:t>Thursday, May 2, 2024</a:t>
                      </a:r>
                      <a:endParaRPr lang="en-US" sz="130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Office Hour at 9:00AM CST/8:00AM MSTs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" sz="1100" b="0" i="0" u="none" strike="noStrike" noProof="0">
                          <a:latin typeface="Arial"/>
                        </a:rPr>
                        <a:t>Available via email notification</a:t>
                      </a:r>
                      <a:endParaRPr lang="en-US" sz="1300" err="1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NDED</a:t>
                      </a: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871834"/>
                  </a:ext>
                </a:extLst>
              </a:tr>
              <a:tr h="6014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Arial"/>
                        </a:rPr>
                        <a:t>Friday, May 24, 2024</a:t>
                      </a:r>
                      <a:endParaRPr lang="en-US" sz="130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Application Closes at 5PM CST/4PM MST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Completed in AmpliFund </a:t>
                      </a:r>
                      <a:r>
                        <a:rPr lang="en-US" sz="1100" b="0" i="0" u="none" strike="noStrike" noProof="0">
                          <a:latin typeface="Arial"/>
                          <a:hlinkClick r:id="rId5"/>
                        </a:rPr>
                        <a:t>https://opportunity.nebraska.gov/cdbg-dr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11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Applicant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834142"/>
                  </a:ext>
                </a:extLst>
              </a:tr>
              <a:tr h="43178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Arial"/>
                        </a:rPr>
                        <a:t>Friday, July 26, 2024</a:t>
                      </a:r>
                      <a:endParaRPr lang="en-US" sz="130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Notification of Intent to Award*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Issued via email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Arial"/>
                        </a:rPr>
                        <a:t>NDED </a:t>
                      </a: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237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E718D37-7511-A87A-646D-72718BE5F578}"/>
              </a:ext>
            </a:extLst>
          </p:cNvPr>
          <p:cNvSpPr txBox="1"/>
          <p:nvPr/>
        </p:nvSpPr>
        <p:spPr>
          <a:xfrm>
            <a:off x="567373" y="5531605"/>
            <a:ext cx="7853283" cy="8540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latin typeface="Arial"/>
                <a:ea typeface="+mn-lt"/>
                <a:cs typeface="+mn-lt"/>
              </a:rPr>
              <a:t>*In the event the Small Rental funds are not all awarded in the 2024 application cycle, DED will initiate a second application cycle. Similarly, in the event DED increases the funds allocated to AHCP, DED may re-consider acceptable applicants not previously selected for funding without re-opening the Program. </a:t>
            </a:r>
            <a:endParaRPr lang="en-US" sz="1000" dirty="0">
              <a:latin typeface="Arial"/>
              <a:cs typeface="Arial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47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B119-CD51-84CE-9F16-54DAD4BC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8" y="174032"/>
            <a:ext cx="7631723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800" b="1" kern="1200" dirty="0"/>
              <a:t>Threshold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81EAC-85F8-A52F-9E32-DCFE1AEB6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38" y="1459907"/>
            <a:ext cx="7631722" cy="767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 defTabSz="914400"/>
            <a:endParaRPr lang="en-US" sz="1700">
              <a:latin typeface="+mn-lt"/>
              <a:cs typeface="+mn-cs"/>
            </a:endParaRPr>
          </a:p>
          <a:p>
            <a:pPr indent="-228600" algn="ctr" defTabSz="914400"/>
            <a:endParaRPr lang="en-US" sz="1700"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379CF-38CB-4146-4CDF-64B1CE53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DB6E7E-896E-4FA5-B572-569619D81C84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860316-0A21-4FD3-83DC-45F2E242F1E0}"/>
              </a:ext>
            </a:extLst>
          </p:cNvPr>
          <p:cNvGraphicFramePr>
            <a:graphicFrameLocks noGrp="1"/>
          </p:cNvGraphicFramePr>
          <p:nvPr/>
        </p:nvGraphicFramePr>
        <p:xfrm>
          <a:off x="756138" y="1157792"/>
          <a:ext cx="7275636" cy="4542415"/>
        </p:xfrm>
        <a:graphic>
          <a:graphicData uri="http://schemas.openxmlformats.org/drawingml/2006/table">
            <a:tbl>
              <a:tblPr firstRow="1" firstCol="1" bandRow="1"/>
              <a:tblGrid>
                <a:gridCol w="4798730">
                  <a:extLst>
                    <a:ext uri="{9D8B030D-6E8A-4147-A177-3AD203B41FA5}">
                      <a16:colId xmlns:a16="http://schemas.microsoft.com/office/drawing/2014/main" val="528412381"/>
                    </a:ext>
                  </a:extLst>
                </a:gridCol>
                <a:gridCol w="2476906">
                  <a:extLst>
                    <a:ext uri="{9D8B030D-6E8A-4147-A177-3AD203B41FA5}">
                      <a16:colId xmlns:a16="http://schemas.microsoft.com/office/drawing/2014/main" val="2320435620"/>
                    </a:ext>
                  </a:extLst>
                </a:gridCol>
              </a:tblGrid>
              <a:tr h="517757">
                <a:tc gridSpan="2"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Threshold Requirements</a:t>
                      </a:r>
                      <a:endParaRPr lang="en-US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482" marR="165482" marT="82741" marB="82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F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059121"/>
                  </a:ext>
                </a:extLst>
              </a:tr>
              <a:tr h="379789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Letter of Intent submitted by the due date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111" marR="124111" marT="17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1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□ Yes/ □ No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111" marR="124111" marT="17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605352"/>
                  </a:ext>
                </a:extLst>
              </a:tr>
              <a:tr h="681928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Project incorporates CDBG-DR mitigation and green building standards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111" marR="124111" marT="17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1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□ Yes/ □ No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111" marR="124111" marT="17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910622"/>
                  </a:ext>
                </a:extLst>
              </a:tr>
              <a:tr h="379789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project is NOT located in the floodway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111" marR="124111" marT="17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1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□ Yes/ □ No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111" marR="124111" marT="17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767298"/>
                  </a:ext>
                </a:extLst>
              </a:tr>
              <a:tr h="681928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project is NOT located in the 100-year floodplain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111" marR="124111" marT="17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1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□ Yes/ □ No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111" marR="124111" marT="17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57611"/>
                  </a:ext>
                </a:extLst>
              </a:tr>
              <a:tr h="1311772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Applicant has development experience, including staff and board expertise adhering to state and federal funding requirements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111" marR="124111" marT="17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1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□ Yes/ □ No</a:t>
                      </a:r>
                      <a:endParaRPr lang="en-US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111" marR="124111" marT="172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71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974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997C-EFF4-8D2C-753D-4AFE5A60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Letter of Intent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280FD-CB9B-BD5F-9776-29AC9759A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All Small Rental applicants are </a:t>
            </a:r>
            <a:r>
              <a:rPr lang="en-US" b="1" dirty="0">
                <a:latin typeface="Arial"/>
                <a:cs typeface="Arial"/>
              </a:rPr>
              <a:t>required </a:t>
            </a:r>
            <a:r>
              <a:rPr lang="en-US" dirty="0">
                <a:latin typeface="Arial"/>
                <a:cs typeface="Arial"/>
              </a:rPr>
              <a:t>to submit a Letter of Intent to allow DED to verify eligibility, provide technical assistance, allow sufficient time for application review, and plan for scoring.</a:t>
            </a:r>
          </a:p>
          <a:p>
            <a:r>
              <a:rPr lang="en-US" dirty="0">
                <a:latin typeface="Arial"/>
                <a:cs typeface="Arial"/>
              </a:rPr>
              <a:t>Only full applications, submitted by eligible applicants that have submitted a Letter of Intent will be accepted.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The Letter of Intent template can be found in the Templates and Exhibits section of the Small Rental Application Guidelines or on the DED CDBG-DR website at: </a:t>
            </a:r>
            <a:r>
              <a:rPr lang="en-US" dirty="0">
                <a:effectLst/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https://opportunity.nebraska.gov/hud-requirements/cdbg-dr-program-guidelines/</a:t>
            </a: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latin typeface="Arial"/>
                <a:cs typeface="Arial"/>
              </a:rPr>
              <a:t>LOI </a:t>
            </a:r>
            <a:r>
              <a:rPr lang="en-US" b="1" dirty="0">
                <a:latin typeface="Arial"/>
                <a:cs typeface="Arial"/>
              </a:rPr>
              <a:t>must</a:t>
            </a:r>
            <a:r>
              <a:rPr lang="en-US" dirty="0">
                <a:latin typeface="Arial"/>
                <a:cs typeface="Arial"/>
              </a:rPr>
              <a:t> be received by no later than </a:t>
            </a:r>
            <a:r>
              <a:rPr lang="en-US" b="1" dirty="0">
                <a:latin typeface="Arial"/>
                <a:cs typeface="Arial"/>
              </a:rPr>
              <a:t>5:00 pm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b="1" dirty="0">
                <a:latin typeface="Arial"/>
                <a:cs typeface="Arial"/>
              </a:rPr>
              <a:t>Friday, April 05, 2024</a:t>
            </a:r>
            <a:r>
              <a:rPr lang="en-US" dirty="0">
                <a:latin typeface="Arial"/>
                <a:cs typeface="Arial"/>
              </a:rPr>
              <a:t>. </a:t>
            </a:r>
          </a:p>
          <a:p>
            <a:r>
              <a:rPr lang="en-US" b="1" dirty="0">
                <a:latin typeface="Arial"/>
                <a:cs typeface="Arial"/>
              </a:rPr>
              <a:t>Failure</a:t>
            </a:r>
            <a:r>
              <a:rPr lang="en-US" dirty="0">
                <a:latin typeface="Arial"/>
                <a:cs typeface="Arial"/>
              </a:rPr>
              <a:t> to submit a Letter of Intent will result in an application not being reviewed, scored, or eligible for award.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EE9ED-AEB9-2967-7FB7-05019359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5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B119-CD51-84CE-9F16-54DAD4BC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10" y="100966"/>
            <a:ext cx="7886700" cy="914400"/>
          </a:xfrm>
        </p:spPr>
        <p:txBody>
          <a:bodyPr>
            <a:normAutofit/>
          </a:bodyPr>
          <a:lstStyle/>
          <a:p>
            <a:r>
              <a:rPr lang="en-US" sz="2800" b="1" dirty="0"/>
              <a:t>Competitive Selection Criteria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81EAC-85F8-A52F-9E32-DCFE1AEB6E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379CF-38CB-4146-4CDF-64B1CE53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E847D-CBE5-9CDD-C7E2-406FA113F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367" y="818478"/>
            <a:ext cx="4763266" cy="58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67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ABC4-5810-DB34-4EFE-14305193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41" y="192599"/>
            <a:ext cx="7863840" cy="953576"/>
          </a:xfrm>
        </p:spPr>
        <p:txBody>
          <a:bodyPr/>
          <a:lstStyle/>
          <a:p>
            <a:r>
              <a:rPr lang="en-US">
                <a:latin typeface="Arial Nova"/>
                <a:cs typeface="Arial"/>
              </a:rPr>
              <a:t> Application for Funding Overview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B12D8-CAE0-3AAE-433B-B08412EA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32" y="2408604"/>
            <a:ext cx="4062733" cy="31153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The Application for Funding is made up of the following sections: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85800" lvl="1" indent="-342900">
              <a:buAutoNum type="romanUcPeriod"/>
            </a:pPr>
            <a:r>
              <a:rPr lang="en-US" sz="1800" dirty="0">
                <a:solidFill>
                  <a:srgbClr val="00607F"/>
                </a:solidFill>
                <a:latin typeface="Arial"/>
                <a:cs typeface="Arial"/>
              </a:rPr>
              <a:t>General Information</a:t>
            </a:r>
          </a:p>
          <a:p>
            <a:pPr marL="685800" lvl="1" indent="-342900">
              <a:buAutoNum type="romanUcPeriod"/>
            </a:pPr>
            <a:r>
              <a:rPr lang="en-US" sz="1800" dirty="0">
                <a:solidFill>
                  <a:srgbClr val="00607F"/>
                </a:solidFill>
                <a:latin typeface="Arial"/>
                <a:cs typeface="Arial"/>
              </a:rPr>
              <a:t>Project Information*</a:t>
            </a:r>
            <a:endParaRPr lang="en-US" dirty="0">
              <a:solidFill>
                <a:srgbClr val="000000"/>
              </a:solidFill>
            </a:endParaRPr>
          </a:p>
          <a:p>
            <a:pPr marL="685800" lvl="1" indent="-342900" algn="l">
              <a:buAutoNum type="romanUcPeriod"/>
            </a:pPr>
            <a:r>
              <a:rPr lang="en-US" sz="1800" dirty="0">
                <a:solidFill>
                  <a:srgbClr val="00607F"/>
                </a:solidFill>
                <a:latin typeface="Arial"/>
                <a:cs typeface="Arial"/>
              </a:rPr>
              <a:t>Project Readiness, Cost Reasonableness, Experience and Capacity*</a:t>
            </a:r>
            <a:endParaRPr lang="en-US" dirty="0">
              <a:solidFill>
                <a:srgbClr val="000000"/>
              </a:solidFill>
            </a:endParaRPr>
          </a:p>
          <a:p>
            <a:pPr marL="685800" lvl="1" indent="-342900" algn="l">
              <a:buAutoNum type="romanUcPeriod"/>
            </a:pPr>
            <a:r>
              <a:rPr lang="en-US" sz="1800" dirty="0">
                <a:solidFill>
                  <a:srgbClr val="00607F"/>
                </a:solidFill>
                <a:latin typeface="Arial"/>
                <a:cs typeface="Arial"/>
              </a:rPr>
              <a:t>Proforma, Application Authorization, Exhibits and Uploads</a:t>
            </a:r>
            <a:endParaRPr lang="en-US" dirty="0">
              <a:solidFill>
                <a:srgbClr val="000000"/>
              </a:solidFill>
            </a:endParaRPr>
          </a:p>
          <a:p>
            <a:pPr marL="685800" lvl="1" indent="-342900">
              <a:buAutoNum type="romanUcPeriod"/>
            </a:pPr>
            <a:r>
              <a:rPr lang="en-US" sz="1800" dirty="0">
                <a:solidFill>
                  <a:srgbClr val="00607F"/>
                </a:solidFill>
                <a:latin typeface="Arial"/>
                <a:cs typeface="Arial"/>
              </a:rPr>
              <a:t>Budget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159D8-D46A-CA70-3178-2F463BDA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Graphic 7" descr="List outline">
            <a:extLst>
              <a:ext uri="{FF2B5EF4-FFF2-40B4-BE49-F238E27FC236}">
                <a16:creationId xmlns:a16="http://schemas.microsoft.com/office/drawing/2014/main" id="{AF6E8D6E-08E1-D134-8AC7-E558B88EE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5033" y="2582913"/>
            <a:ext cx="2766735" cy="2766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0D369B-04E4-F0E7-CEA0-C0DF703B6DEF}"/>
              </a:ext>
            </a:extLst>
          </p:cNvPr>
          <p:cNvSpPr txBox="1"/>
          <p:nvPr/>
        </p:nvSpPr>
        <p:spPr>
          <a:xfrm>
            <a:off x="654881" y="976045"/>
            <a:ext cx="7696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maximum award limit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$2,000,000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Consistent with the Action Plan, awards are subject to the following additional restrictions: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to exceed $150,000 per affordable housing unit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$150,000 per unit includes all hard and soft costs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8A23B-1100-2FEE-71C7-6903CAFEC6E3}"/>
              </a:ext>
            </a:extLst>
          </p:cNvPr>
          <p:cNvSpPr txBox="1"/>
          <p:nvPr/>
        </p:nvSpPr>
        <p:spPr>
          <a:xfrm>
            <a:off x="657412" y="5595470"/>
            <a:ext cx="32123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"/>
                <a:ea typeface="Calibri"/>
                <a:cs typeface="Calibri"/>
              </a:rPr>
              <a:t>*Sections contain competitive scoring criteria</a:t>
            </a:r>
            <a:endParaRPr lang="en-US"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602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4C118E-CBA7-35B4-8DB3-464CC2FBECEF}"/>
              </a:ext>
            </a:extLst>
          </p:cNvPr>
          <p:cNvSpPr/>
          <p:nvPr/>
        </p:nvSpPr>
        <p:spPr>
          <a:xfrm>
            <a:off x="651510" y="1318703"/>
            <a:ext cx="8092017" cy="4260830"/>
          </a:xfrm>
          <a:prstGeom prst="rect">
            <a:avLst/>
          </a:prstGeom>
          <a:solidFill>
            <a:srgbClr val="006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5676B-985E-C7FE-C5EA-85368582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"/>
                <a:cs typeface="Arial"/>
              </a:rPr>
              <a:t>Part I: General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30AC6-804F-8917-21B7-98C43CCB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76D390E-6F35-98DE-E565-28A1F4915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360" y="1867168"/>
            <a:ext cx="7687854" cy="3090912"/>
          </a:xfrm>
        </p:spPr>
      </p:pic>
    </p:spTree>
    <p:extLst>
      <p:ext uri="{BB962C8B-B14F-4D97-AF65-F5344CB8AC3E}">
        <p14:creationId xmlns:p14="http://schemas.microsoft.com/office/powerpoint/2010/main" val="372914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WebEx Overview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0F426-9395-394D-B064-2DFC0F21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z="1000" smtClean="0"/>
              <a:pPr/>
              <a:t>1</a:t>
            </a:fld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1913A4-CE93-4EA2-873F-3D2609DA7468}"/>
              </a:ext>
            </a:extLst>
          </p:cNvPr>
          <p:cNvGrpSpPr/>
          <p:nvPr/>
        </p:nvGrpSpPr>
        <p:grpSpPr>
          <a:xfrm>
            <a:off x="1029514" y="1876367"/>
            <a:ext cx="7084972" cy="3438821"/>
            <a:chOff x="814934" y="1876367"/>
            <a:chExt cx="7084972" cy="34388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80D7B84-EC3F-4563-A4F0-6D3032F0D296}"/>
                </a:ext>
              </a:extLst>
            </p:cNvPr>
            <p:cNvGrpSpPr/>
            <p:nvPr/>
          </p:nvGrpSpPr>
          <p:grpSpPr>
            <a:xfrm>
              <a:off x="833617" y="1876367"/>
              <a:ext cx="7059100" cy="1005840"/>
              <a:chOff x="832446" y="1876367"/>
              <a:chExt cx="6616838" cy="100584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CA43907-1F3B-4C23-A93D-319FFD9846BF}"/>
                  </a:ext>
                </a:extLst>
              </p:cNvPr>
              <p:cNvSpPr/>
              <p:nvPr/>
            </p:nvSpPr>
            <p:spPr>
              <a:xfrm>
                <a:off x="1317854" y="1934119"/>
                <a:ext cx="6131430" cy="914400"/>
              </a:xfrm>
              <a:prstGeom prst="roundRect">
                <a:avLst/>
              </a:prstGeom>
              <a:solidFill>
                <a:srgbClr val="0060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C8205AC-F21E-432D-86EA-8E509C1109D5}"/>
                  </a:ext>
                </a:extLst>
              </p:cNvPr>
              <p:cNvSpPr/>
              <p:nvPr/>
            </p:nvSpPr>
            <p:spPr>
              <a:xfrm>
                <a:off x="832446" y="1876367"/>
                <a:ext cx="942823" cy="1005840"/>
              </a:xfrm>
              <a:prstGeom prst="ellipse">
                <a:avLst/>
              </a:prstGeom>
              <a:solidFill>
                <a:srgbClr val="FEC74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FC7CA0-552C-45CD-9671-146B76ECF57B}"/>
                </a:ext>
              </a:extLst>
            </p:cNvPr>
            <p:cNvGrpSpPr/>
            <p:nvPr/>
          </p:nvGrpSpPr>
          <p:grpSpPr>
            <a:xfrm>
              <a:off x="852300" y="3092857"/>
              <a:ext cx="7040416" cy="1006658"/>
              <a:chOff x="814934" y="1841861"/>
              <a:chExt cx="6634350" cy="1006658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6D5075A-CB7B-4AC3-ACE7-169C001B8D99}"/>
                  </a:ext>
                </a:extLst>
              </p:cNvPr>
              <p:cNvSpPr/>
              <p:nvPr/>
            </p:nvSpPr>
            <p:spPr>
              <a:xfrm>
                <a:off x="1317854" y="1934119"/>
                <a:ext cx="6131430" cy="914400"/>
              </a:xfrm>
              <a:prstGeom prst="roundRect">
                <a:avLst/>
              </a:prstGeom>
              <a:solidFill>
                <a:srgbClr val="0060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B0000DC-8E4C-4CEB-A8EC-64FEE2DB82AD}"/>
                  </a:ext>
                </a:extLst>
              </p:cNvPr>
              <p:cNvSpPr/>
              <p:nvPr/>
            </p:nvSpPr>
            <p:spPr>
              <a:xfrm>
                <a:off x="814934" y="1841861"/>
                <a:ext cx="947827" cy="1005840"/>
              </a:xfrm>
              <a:prstGeom prst="ellipse">
                <a:avLst/>
              </a:prstGeom>
              <a:solidFill>
                <a:srgbClr val="FEC74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A592014-3E9B-45B3-A891-068A766BE2B1}"/>
                </a:ext>
              </a:extLst>
            </p:cNvPr>
            <p:cNvGrpSpPr/>
            <p:nvPr/>
          </p:nvGrpSpPr>
          <p:grpSpPr>
            <a:xfrm>
              <a:off x="814934" y="4309348"/>
              <a:ext cx="7077782" cy="1005840"/>
              <a:chOff x="814934" y="1876367"/>
              <a:chExt cx="6634350" cy="10058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401C6CA-75E2-4365-8CA0-0B077FF548D5}"/>
                  </a:ext>
                </a:extLst>
              </p:cNvPr>
              <p:cNvSpPr/>
              <p:nvPr/>
            </p:nvSpPr>
            <p:spPr>
              <a:xfrm>
                <a:off x="1317854" y="1934119"/>
                <a:ext cx="6131430" cy="914400"/>
              </a:xfrm>
              <a:prstGeom prst="roundRect">
                <a:avLst/>
              </a:prstGeom>
              <a:solidFill>
                <a:srgbClr val="0060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77B438E-BAE2-45F2-B4A7-44DD036ED297}"/>
                  </a:ext>
                </a:extLst>
              </p:cNvPr>
              <p:cNvSpPr/>
              <p:nvPr/>
            </p:nvSpPr>
            <p:spPr>
              <a:xfrm>
                <a:off x="814934" y="1876367"/>
                <a:ext cx="942823" cy="1005840"/>
              </a:xfrm>
              <a:prstGeom prst="ellipse">
                <a:avLst/>
              </a:prstGeom>
              <a:solidFill>
                <a:srgbClr val="FEC74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2EBFCC-489E-4716-A2D6-F4F98AFD959C}"/>
                </a:ext>
              </a:extLst>
            </p:cNvPr>
            <p:cNvGrpSpPr/>
            <p:nvPr/>
          </p:nvGrpSpPr>
          <p:grpSpPr>
            <a:xfrm>
              <a:off x="1957070" y="2187271"/>
              <a:ext cx="5942836" cy="2944470"/>
              <a:chOff x="1858140" y="2186100"/>
              <a:chExt cx="5942836" cy="294447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6D0737-76E6-485E-85EA-C059766CC718}"/>
                  </a:ext>
                </a:extLst>
              </p:cNvPr>
              <p:cNvSpPr txBox="1"/>
              <p:nvPr/>
            </p:nvSpPr>
            <p:spPr>
              <a:xfrm>
                <a:off x="1858140" y="2186100"/>
                <a:ext cx="5445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Utilize the chat during the conversation.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BF502E-586B-41D2-ABF1-D05F697AA733}"/>
                  </a:ext>
                </a:extLst>
              </p:cNvPr>
              <p:cNvSpPr txBox="1"/>
              <p:nvPr/>
            </p:nvSpPr>
            <p:spPr>
              <a:xfrm>
                <a:off x="1858140" y="3197841"/>
                <a:ext cx="58081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You will be </a:t>
                </a:r>
                <a:r>
                  <a:rPr lang="en-US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muted</a:t>
                </a:r>
                <a: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the beginning of the meeting. Please </a:t>
                </a:r>
                <a:r>
                  <a:rPr lang="en-US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unmute</a:t>
                </a:r>
                <a: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yourself to ask questions and provide feedback during the discussion.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D53AE0A-E06E-44F4-B8AF-570ABC8D995F}"/>
                  </a:ext>
                </a:extLst>
              </p:cNvPr>
              <p:cNvSpPr txBox="1"/>
              <p:nvPr/>
            </p:nvSpPr>
            <p:spPr>
              <a:xfrm>
                <a:off x="1858140" y="4484239"/>
                <a:ext cx="59428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are available via email at ded.cdbgdr@nebraska.gov for any additional thoughts or feedback. </a:t>
                </a: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02CCA71-61ED-47D1-B54B-71F44DA8CE14}"/>
                </a:ext>
              </a:extLst>
            </p:cNvPr>
            <p:cNvSpPr/>
            <p:nvPr/>
          </p:nvSpPr>
          <p:spPr>
            <a:xfrm>
              <a:off x="973151" y="2048033"/>
              <a:ext cx="731520" cy="731520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Oval 31" descr="Podcast">
              <a:extLst>
                <a:ext uri="{FF2B5EF4-FFF2-40B4-BE49-F238E27FC236}">
                  <a16:creationId xmlns:a16="http://schemas.microsoft.com/office/drawing/2014/main" id="{10A9F0D2-D627-41AF-8701-0F883364F0CC}"/>
                </a:ext>
              </a:extLst>
            </p:cNvPr>
            <p:cNvSpPr/>
            <p:nvPr/>
          </p:nvSpPr>
          <p:spPr>
            <a:xfrm>
              <a:off x="1020241" y="3293745"/>
              <a:ext cx="640080" cy="640080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Oval 32" descr="Envelope with solid fill">
              <a:extLst>
                <a:ext uri="{FF2B5EF4-FFF2-40B4-BE49-F238E27FC236}">
                  <a16:creationId xmlns:a16="http://schemas.microsoft.com/office/drawing/2014/main" id="{2DD2769C-4420-4C13-BD83-145600DB4A56}"/>
                </a:ext>
              </a:extLst>
            </p:cNvPr>
            <p:cNvSpPr/>
            <p:nvPr/>
          </p:nvSpPr>
          <p:spPr>
            <a:xfrm>
              <a:off x="985707" y="4484239"/>
              <a:ext cx="640080" cy="640080"/>
            </a:xfrm>
            <a:prstGeom prst="ellipse">
              <a:avLst/>
            </a:pr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8762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529350-7FDD-462A-9B21-E57549A14DB6}"/>
              </a:ext>
            </a:extLst>
          </p:cNvPr>
          <p:cNvSpPr/>
          <p:nvPr/>
        </p:nvSpPr>
        <p:spPr>
          <a:xfrm>
            <a:off x="628651" y="1268089"/>
            <a:ext cx="8065008" cy="4593664"/>
          </a:xfrm>
          <a:prstGeom prst="rect">
            <a:avLst/>
          </a:prstGeom>
          <a:solidFill>
            <a:srgbClr val="006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06AD36-4AAE-E62B-2CD8-A7695421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"/>
                <a:cs typeface="Arial"/>
              </a:rPr>
              <a:t>Part II: Project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AF199-A08B-B0A6-1C48-7BFD46BD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E3791F7-301D-E197-3059-49E88198E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580" y="1478844"/>
            <a:ext cx="7382499" cy="4119316"/>
          </a:xfrm>
        </p:spPr>
      </p:pic>
    </p:spTree>
    <p:extLst>
      <p:ext uri="{BB962C8B-B14F-4D97-AF65-F5344CB8AC3E}">
        <p14:creationId xmlns:p14="http://schemas.microsoft.com/office/powerpoint/2010/main" val="633672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529350-7FDD-462A-9B21-E57549A14DB6}"/>
              </a:ext>
            </a:extLst>
          </p:cNvPr>
          <p:cNvSpPr/>
          <p:nvPr/>
        </p:nvSpPr>
        <p:spPr>
          <a:xfrm>
            <a:off x="628651" y="1268089"/>
            <a:ext cx="8065008" cy="4593664"/>
          </a:xfrm>
          <a:prstGeom prst="rect">
            <a:avLst/>
          </a:prstGeom>
          <a:solidFill>
            <a:srgbClr val="006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06AD36-4AAE-E62B-2CD8-A7695421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ova"/>
                <a:cs typeface="Arial"/>
              </a:rPr>
              <a:t>Part II: Project Information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AF199-A08B-B0A6-1C48-7BFD46BD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Content Placeholder 8" descr="A screenshot of a map">
            <a:extLst>
              <a:ext uri="{FF2B5EF4-FFF2-40B4-BE49-F238E27FC236}">
                <a16:creationId xmlns:a16="http://schemas.microsoft.com/office/drawing/2014/main" id="{6A8F2052-FBDE-0455-E8E1-F08F9D097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35" b="15063"/>
          <a:stretch/>
        </p:blipFill>
        <p:spPr>
          <a:xfrm>
            <a:off x="2507584" y="1287277"/>
            <a:ext cx="4128390" cy="4548320"/>
          </a:xfrm>
        </p:spPr>
      </p:pic>
    </p:spTree>
    <p:extLst>
      <p:ext uri="{BB962C8B-B14F-4D97-AF65-F5344CB8AC3E}">
        <p14:creationId xmlns:p14="http://schemas.microsoft.com/office/powerpoint/2010/main" val="2856546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953B-6917-AE61-642D-B3BD7593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"/>
                <a:cs typeface="Arial"/>
              </a:rPr>
              <a:t>Part III: </a:t>
            </a:r>
            <a:r>
              <a:rPr lang="en-US" dirty="0">
                <a:effectLst/>
                <a:latin typeface="Arial Nova" panose="020B0504020202020204" pitchFamily="34" charset="0"/>
              </a:rPr>
              <a:t>Project Readiness, Cost Reasonableness, Experience and Capacity </a:t>
            </a:r>
            <a:endParaRPr lang="en-US" dirty="0"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9B20A-383E-B406-592E-530266F3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93672F-6389-17B0-4EB4-17AB00310C1E}"/>
              </a:ext>
            </a:extLst>
          </p:cNvPr>
          <p:cNvSpPr/>
          <p:nvPr/>
        </p:nvSpPr>
        <p:spPr>
          <a:xfrm>
            <a:off x="323850" y="1209233"/>
            <a:ext cx="8591807" cy="4635627"/>
          </a:xfrm>
          <a:prstGeom prst="rect">
            <a:avLst/>
          </a:prstGeom>
          <a:solidFill>
            <a:srgbClr val="006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351CBB7-5C7F-5461-242D-D50F43FF9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867" y="1428997"/>
            <a:ext cx="5952435" cy="4194177"/>
          </a:xfrm>
        </p:spPr>
      </p:pic>
    </p:spTree>
    <p:extLst>
      <p:ext uri="{BB962C8B-B14F-4D97-AF65-F5344CB8AC3E}">
        <p14:creationId xmlns:p14="http://schemas.microsoft.com/office/powerpoint/2010/main" val="4189940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953B-6917-AE61-642D-B3BD7593D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4" y="365127"/>
            <a:ext cx="8238744" cy="953576"/>
          </a:xfrm>
        </p:spPr>
        <p:txBody>
          <a:bodyPr/>
          <a:lstStyle/>
          <a:p>
            <a:r>
              <a:rPr lang="en-US" dirty="0">
                <a:latin typeface="Arial Nova"/>
                <a:cs typeface="Arial"/>
              </a:rPr>
              <a:t>Part IV: Proforma, Application Authorization, Exhibits and Uploads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9B20A-383E-B406-592E-530266F3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93672F-6389-17B0-4EB4-17AB00310C1E}"/>
              </a:ext>
            </a:extLst>
          </p:cNvPr>
          <p:cNvSpPr/>
          <p:nvPr/>
        </p:nvSpPr>
        <p:spPr>
          <a:xfrm>
            <a:off x="363474" y="1375123"/>
            <a:ext cx="8591807" cy="4635627"/>
          </a:xfrm>
          <a:prstGeom prst="rect">
            <a:avLst/>
          </a:prstGeom>
          <a:solidFill>
            <a:srgbClr val="006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E29CFC6D-0FF4-115E-0E07-8E7857818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" y="1684036"/>
            <a:ext cx="7863840" cy="3798840"/>
          </a:xfrm>
        </p:spPr>
      </p:pic>
    </p:spTree>
    <p:extLst>
      <p:ext uri="{BB962C8B-B14F-4D97-AF65-F5344CB8AC3E}">
        <p14:creationId xmlns:p14="http://schemas.microsoft.com/office/powerpoint/2010/main" val="2618170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953B-6917-AE61-642D-B3BD7593D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4" y="365127"/>
            <a:ext cx="8238744" cy="953576"/>
          </a:xfrm>
        </p:spPr>
        <p:txBody>
          <a:bodyPr/>
          <a:lstStyle/>
          <a:p>
            <a:r>
              <a:rPr lang="en-US">
                <a:latin typeface="Arial Nova"/>
                <a:cs typeface="Arial"/>
              </a:rPr>
              <a:t>Part IV: Continued - Proforma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9B20A-383E-B406-592E-530266F3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93672F-6389-17B0-4EB4-17AB00310C1E}"/>
              </a:ext>
            </a:extLst>
          </p:cNvPr>
          <p:cNvSpPr/>
          <p:nvPr/>
        </p:nvSpPr>
        <p:spPr>
          <a:xfrm>
            <a:off x="363474" y="1375123"/>
            <a:ext cx="8591807" cy="4635627"/>
          </a:xfrm>
          <a:prstGeom prst="rect">
            <a:avLst/>
          </a:prstGeom>
          <a:solidFill>
            <a:srgbClr val="006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 descr="A screenshot of a computer&#10;&#10;Description automatically generated">
            <a:extLst>
              <a:ext uri="{FF2B5EF4-FFF2-40B4-BE49-F238E27FC236}">
                <a16:creationId xmlns:a16="http://schemas.microsoft.com/office/drawing/2014/main" id="{F3237E5D-E4FD-6A77-32AC-2A1A22F11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7864" y="1463046"/>
            <a:ext cx="6088529" cy="4510318"/>
          </a:xfrm>
        </p:spPr>
      </p:pic>
    </p:spTree>
    <p:extLst>
      <p:ext uri="{BB962C8B-B14F-4D97-AF65-F5344CB8AC3E}">
        <p14:creationId xmlns:p14="http://schemas.microsoft.com/office/powerpoint/2010/main" val="147565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CDC35-781E-4431-4FF9-8E7E001E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Part IV. Continued - Proforma Overview </a:t>
            </a:r>
            <a:endParaRPr lang="en-US" dirty="0"/>
          </a:p>
        </p:txBody>
      </p:sp>
      <p:pic>
        <p:nvPicPr>
          <p:cNvPr id="12" name="Content Placeholder 11" descr="Calculator with solid fill">
            <a:extLst>
              <a:ext uri="{FF2B5EF4-FFF2-40B4-BE49-F238E27FC236}">
                <a16:creationId xmlns:a16="http://schemas.microsoft.com/office/drawing/2014/main" id="{B6F16B14-1ECE-1EBB-57AC-26D8E0098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9611" y="1773236"/>
            <a:ext cx="2951164" cy="29511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E2A13-D062-D0FE-F02C-C3D57D42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E468A-65D0-FD0D-DE2E-85C746F3DBAE}"/>
              </a:ext>
            </a:extLst>
          </p:cNvPr>
          <p:cNvSpPr txBox="1"/>
          <p:nvPr/>
        </p:nvSpPr>
        <p:spPr>
          <a:xfrm>
            <a:off x="750858" y="1490546"/>
            <a:ext cx="5057775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The Small Rental Production Proforma is designed to capture information on the project’s Units &amp; Revenue; Operating Budget; Development Budget; 20-Year Projection and Lease-Up. 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Start with the Units &amp; Revenue tab - information entered will carry through to the other sheets. 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Input data into the yellow shaded cells. The unshaded cells calculate automatically.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86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953B-6917-AE61-642D-B3BD7593D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4" y="365127"/>
            <a:ext cx="8238744" cy="953576"/>
          </a:xfrm>
        </p:spPr>
        <p:txBody>
          <a:bodyPr/>
          <a:lstStyle/>
          <a:p>
            <a:r>
              <a:rPr lang="en-US">
                <a:latin typeface="Arial Nova"/>
                <a:cs typeface="Arial"/>
              </a:rPr>
              <a:t>Part IV: Continued- Exhibits and Uploads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9B20A-383E-B406-592E-530266F3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93672F-6389-17B0-4EB4-17AB00310C1E}"/>
              </a:ext>
            </a:extLst>
          </p:cNvPr>
          <p:cNvSpPr/>
          <p:nvPr/>
        </p:nvSpPr>
        <p:spPr>
          <a:xfrm>
            <a:off x="363474" y="1375123"/>
            <a:ext cx="8591807" cy="4635627"/>
          </a:xfrm>
          <a:prstGeom prst="rect">
            <a:avLst/>
          </a:prstGeom>
          <a:solidFill>
            <a:srgbClr val="006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CDCBE672-A15B-C70B-A279-56C9EF1EA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7" y="1470117"/>
            <a:ext cx="8213518" cy="2559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0B3EB7-E653-D631-B67C-5C567865E452}"/>
              </a:ext>
            </a:extLst>
          </p:cNvPr>
          <p:cNvSpPr txBox="1"/>
          <p:nvPr/>
        </p:nvSpPr>
        <p:spPr>
          <a:xfrm>
            <a:off x="540055" y="4087520"/>
            <a:ext cx="8228577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https://opportunity.nebraska.gov/hud-requirements/cdbg-dr-program-guidelines/</a:t>
            </a:r>
            <a:endParaRPr lang="en-US" sz="160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endParaRPr lang="en-US" sz="1600" dirty="0">
              <a:solidFill>
                <a:schemeClr val="bg1"/>
              </a:solidFill>
              <a:latin typeface="Arial"/>
              <a:ea typeface="Calibri"/>
              <a:cs typeface="Calibri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https://opportunity.nebraska.gov/programs/community/cdbg-dr/</a:t>
            </a:r>
            <a:endParaRPr lang="en-US" sz="1600" dirty="0">
              <a:solidFill>
                <a:schemeClr val="bg1"/>
              </a:solidFill>
              <a:latin typeface="Arial"/>
              <a:ea typeface="Calibri"/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HUD Requirements</a:t>
            </a:r>
          </a:p>
          <a:p>
            <a:pPr marL="285750" indent="-285750">
              <a:buFont typeface="Wingdings"/>
              <a:buChar char="Ø"/>
            </a:pPr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Program Guidelines</a:t>
            </a:r>
          </a:p>
          <a:p>
            <a:pPr marL="285750" indent="-285750">
              <a:buFont typeface="Wingdings"/>
              <a:buChar char="Ø"/>
            </a:pPr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Affordable Housing Construction Program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75362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066F-4D37-F200-E3AE-5DE59E74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"/>
                <a:cs typeface="Arial"/>
              </a:rPr>
              <a:t>Budget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13F5D-DCA1-8D1B-1128-0A9C178A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02582A-E6D4-2776-E190-196B8BA8DA06}"/>
              </a:ext>
            </a:extLst>
          </p:cNvPr>
          <p:cNvSpPr/>
          <p:nvPr/>
        </p:nvSpPr>
        <p:spPr>
          <a:xfrm>
            <a:off x="459317" y="1268369"/>
            <a:ext cx="8475356" cy="4675388"/>
          </a:xfrm>
          <a:prstGeom prst="rect">
            <a:avLst/>
          </a:prstGeom>
          <a:solidFill>
            <a:srgbClr val="006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budget&#10;&#10;Description automatically generated">
            <a:extLst>
              <a:ext uri="{FF2B5EF4-FFF2-40B4-BE49-F238E27FC236}">
                <a16:creationId xmlns:a16="http://schemas.microsoft.com/office/drawing/2014/main" id="{5B84C6D3-999B-2363-D52B-013A1F043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6" y="1378879"/>
            <a:ext cx="4163176" cy="4332916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1E50BA2-D52A-ABE5-18D9-C7DFA688B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863" y="1349760"/>
            <a:ext cx="3933326" cy="43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68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6E7B7-767E-4CA2-9CA5-998FCADE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65178-67D5-48CF-B248-6421419010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9525" y="2831599"/>
            <a:ext cx="7864475" cy="9144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04370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FB74-E70A-1336-664A-074BBAD0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63840" cy="530882"/>
          </a:xfrm>
        </p:spPr>
        <p:txBody>
          <a:bodyPr/>
          <a:lstStyle/>
          <a:p>
            <a:r>
              <a:rPr lang="en-US" dirty="0">
                <a:latin typeface="Arial Nova"/>
                <a:cs typeface="Arial"/>
              </a:rPr>
              <a:t>Small Rental Timeline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265CA-EB07-63A0-8213-4D3E2BF4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z="900" dirty="0" smtClean="0"/>
              <a:pPr/>
              <a:t>28</a:t>
            </a:fld>
            <a:endParaRPr lang="en-US" sz="900" dirty="0"/>
          </a:p>
        </p:txBody>
      </p:sp>
      <p:graphicFrame>
        <p:nvGraphicFramePr>
          <p:cNvPr id="13" name="Table 14">
            <a:extLst>
              <a:ext uri="{FF2B5EF4-FFF2-40B4-BE49-F238E27FC236}">
                <a16:creationId xmlns:a16="http://schemas.microsoft.com/office/drawing/2014/main" id="{C72D2B0A-44AF-5305-49AC-3CA9EE243C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974714"/>
          <a:ext cx="7513450" cy="455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363">
                  <a:extLst>
                    <a:ext uri="{9D8B030D-6E8A-4147-A177-3AD203B41FA5}">
                      <a16:colId xmlns:a16="http://schemas.microsoft.com/office/drawing/2014/main" val="3079473537"/>
                    </a:ext>
                  </a:extLst>
                </a:gridCol>
                <a:gridCol w="1878363">
                  <a:extLst>
                    <a:ext uri="{9D8B030D-6E8A-4147-A177-3AD203B41FA5}">
                      <a16:colId xmlns:a16="http://schemas.microsoft.com/office/drawing/2014/main" val="3839020195"/>
                    </a:ext>
                  </a:extLst>
                </a:gridCol>
                <a:gridCol w="2067379">
                  <a:extLst>
                    <a:ext uri="{9D8B030D-6E8A-4147-A177-3AD203B41FA5}">
                      <a16:colId xmlns:a16="http://schemas.microsoft.com/office/drawing/2014/main" val="349731694"/>
                    </a:ext>
                  </a:extLst>
                </a:gridCol>
                <a:gridCol w="1689345">
                  <a:extLst>
                    <a:ext uri="{9D8B030D-6E8A-4147-A177-3AD203B41FA5}">
                      <a16:colId xmlns:a16="http://schemas.microsoft.com/office/drawing/2014/main" val="244254087"/>
                    </a:ext>
                  </a:extLst>
                </a:gridCol>
              </a:tblGrid>
              <a:tr h="262156">
                <a:tc grid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Small Rental Program Timeline</a:t>
                      </a:r>
                      <a:endParaRPr lang="en-US" sz="130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rgbClr val="006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6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6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6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074564"/>
                  </a:ext>
                </a:extLst>
              </a:tr>
              <a:tr h="508891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bg1"/>
                          </a:solidFill>
                          <a:latin typeface="Arial"/>
                        </a:rPr>
                        <a:t>Date </a:t>
                      </a:r>
                    </a:p>
                  </a:txBody>
                  <a:tcPr marL="89298" marR="89298" marT="44649" marB="44649">
                    <a:solidFill>
                      <a:srgbClr val="6FA7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bg1"/>
                          </a:solidFill>
                          <a:latin typeface="Arial"/>
                        </a:rPr>
                        <a:t>Event/ Action </a:t>
                      </a:r>
                    </a:p>
                  </a:txBody>
                  <a:tcPr marL="89298" marR="89298" marT="44649" marB="44649">
                    <a:solidFill>
                      <a:srgbClr val="6FA7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bg1"/>
                          </a:solidFill>
                          <a:latin typeface="Arial"/>
                        </a:rPr>
                        <a:t>Location </a:t>
                      </a:r>
                    </a:p>
                  </a:txBody>
                  <a:tcPr marL="89298" marR="89298" marT="44649" marB="44649">
                    <a:solidFill>
                      <a:srgbClr val="6FA7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bg1"/>
                          </a:solidFill>
                          <a:latin typeface="Arial"/>
                        </a:rPr>
                        <a:t>Responsible Party/</a:t>
                      </a:r>
                      <a:r>
                        <a:rPr lang="en-US" sz="1100" b="1" err="1">
                          <a:solidFill>
                            <a:schemeClr val="bg1"/>
                          </a:solidFill>
                          <a:latin typeface="Arial"/>
                        </a:rPr>
                        <a:t>ies</a:t>
                      </a:r>
                      <a:r>
                        <a:rPr lang="en-US" sz="1100" b="1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298" marR="89298" marT="44649" marB="44649">
                    <a:solidFill>
                      <a:srgbClr val="6FA7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792114"/>
                  </a:ext>
                </a:extLst>
              </a:tr>
              <a:tr h="9406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Arial"/>
                        </a:rPr>
                        <a:t>Thursday, March 21, 2024</a:t>
                      </a:r>
                      <a:endParaRPr lang="en-US" sz="130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Application Information Session at 9:00AM CST/8:00AM MST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 err="1">
                          <a:latin typeface="Arial"/>
                          <a:hlinkClick r:id="rId2"/>
                        </a:rPr>
                        <a:t>WebEx</a:t>
                      </a:r>
                      <a:endParaRPr lang="en-US" sz="1100" b="0" i="0" u="none" strike="noStrike" noProof="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NDED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441514"/>
                  </a:ext>
                </a:extLst>
              </a:tr>
              <a:tr h="7710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Arial"/>
                        </a:rPr>
                        <a:t>Friday, March 22, 2024</a:t>
                      </a:r>
                      <a:endParaRPr lang="en-US" sz="130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Arial"/>
                        </a:rPr>
                        <a:t>Application Portal opens at 8:00AM CST/7:00AM MST</a:t>
                      </a:r>
                      <a:endParaRPr lang="en-US" sz="130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" sz="1100" b="0" i="0" u="none" strike="noStrike" noProof="0">
                          <a:latin typeface="Arial"/>
                          <a:hlinkClick r:id="rId3"/>
                        </a:rPr>
                        <a:t>CDBG-DR webpage</a:t>
                      </a:r>
                      <a:r>
                        <a:rPr lang="en-US" sz="1100" b="0" i="0" u="none" strike="noStrike" noProof="0">
                          <a:latin typeface="Arial"/>
                        </a:rPr>
                        <a:t> </a:t>
                      </a:r>
                      <a:r>
                        <a:rPr lang="de" sz="1100" b="0" i="0" u="none" strike="noStrike" noProof="0">
                          <a:latin typeface="Arial"/>
                        </a:rPr>
                        <a:t>https://opportunity.nebraska.gov/programs/community/cdbg-dr/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NDED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638531"/>
                  </a:ext>
                </a:extLst>
              </a:tr>
              <a:tr h="6014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Arial"/>
                        </a:rPr>
                        <a:t>Friday, April 5, 2024</a:t>
                      </a:r>
                      <a:endParaRPr lang="en-US" sz="130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Required Letter of Intent must be received by 5PM CST/4PM MST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" sz="1100" b="0" i="0" u="none" strike="noStrike" noProof="0">
                          <a:latin typeface="Arial"/>
                        </a:rPr>
                        <a:t>Email </a:t>
                      </a:r>
                      <a:r>
                        <a:rPr lang="en-US" sz="1100" b="0" i="0" u="none" strike="noStrike" noProof="0">
                          <a:latin typeface="Arial"/>
                        </a:rPr>
                        <a:t>completed</a:t>
                      </a:r>
                      <a:r>
                        <a:rPr lang="de" sz="1100" b="0" i="0" u="none" strike="noStrike" noProof="0">
                          <a:latin typeface="Arial"/>
                        </a:rPr>
                        <a:t> LOI to: </a:t>
                      </a:r>
                      <a:r>
                        <a:rPr lang="de" sz="1100" b="0" i="0" u="none" strike="noStrike" noProof="0">
                          <a:latin typeface="Arial"/>
                          <a:hlinkClick r:id="rId4"/>
                        </a:rPr>
                        <a:t>christina.zink@nebraska.gov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Applicant </a:t>
                      </a: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265982"/>
                  </a:ext>
                </a:extLst>
              </a:tr>
              <a:tr h="4394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Arial"/>
                        </a:rPr>
                        <a:t>Thursday, May 2, 2024</a:t>
                      </a:r>
                      <a:endParaRPr lang="en-US" sz="130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Office Hour at 9:00AM CST/8:00AM MSTs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" sz="1100" b="0" i="0" u="none" strike="noStrike" noProof="0">
                          <a:latin typeface="Arial"/>
                        </a:rPr>
                        <a:t>Available via email notification</a:t>
                      </a:r>
                      <a:endParaRPr lang="en-US" sz="1300" err="1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NDED</a:t>
                      </a: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871834"/>
                  </a:ext>
                </a:extLst>
              </a:tr>
              <a:tr h="6014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Arial"/>
                        </a:rPr>
                        <a:t>Friday, May 24, 2024</a:t>
                      </a:r>
                      <a:endParaRPr lang="en-US" sz="130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Application Closes at 5PM CST/4PM MST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Completed in AmpliFund </a:t>
                      </a:r>
                      <a:r>
                        <a:rPr lang="en-US" sz="1100" b="0" i="0" u="none" strike="noStrike" noProof="0">
                          <a:latin typeface="Arial"/>
                          <a:hlinkClick r:id="rId5"/>
                        </a:rPr>
                        <a:t>https://opportunity.nebraska.gov/cdbg-dr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11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Applicant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834142"/>
                  </a:ext>
                </a:extLst>
              </a:tr>
              <a:tr h="43178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Arial"/>
                        </a:rPr>
                        <a:t>Friday, July 26, 2024</a:t>
                      </a:r>
                      <a:endParaRPr lang="en-US" sz="1300" dirty="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Notification of Intent to Award*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Arial"/>
                        </a:rPr>
                        <a:t>Issued via email</a:t>
                      </a:r>
                      <a:endParaRPr lang="en-US" sz="1300">
                        <a:latin typeface="Arial"/>
                      </a:endParaRP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latin typeface="Arial"/>
                        </a:rPr>
                        <a:t>NDED </a:t>
                      </a:r>
                    </a:p>
                  </a:txBody>
                  <a:tcPr marL="89298" marR="89298" marT="44649" marB="446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237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E718D37-7511-A87A-646D-72718BE5F578}"/>
              </a:ext>
            </a:extLst>
          </p:cNvPr>
          <p:cNvSpPr txBox="1"/>
          <p:nvPr/>
        </p:nvSpPr>
        <p:spPr>
          <a:xfrm>
            <a:off x="567373" y="5531605"/>
            <a:ext cx="7853283" cy="8540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latin typeface="Arial"/>
                <a:ea typeface="+mn-lt"/>
                <a:cs typeface="+mn-lt"/>
              </a:rPr>
              <a:t>*In the event the Small Rental funds are not all awarded in the 2024 application cycle, DED will initiate a second application cycle. Similarly, in the event DED increases the funds allocated to AHCP, DED may re-consider acceptable applicants not previously selected for funding without re-opening the Program. </a:t>
            </a:r>
            <a:endParaRPr lang="en-US" sz="1000" dirty="0">
              <a:latin typeface="Arial"/>
              <a:cs typeface="Arial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20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D5C3F-010E-48B1-B71E-CCD3B43C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97956825-5E16-4AF9-A66E-F5DBB8085DA7}"/>
              </a:ext>
            </a:extLst>
          </p:cNvPr>
          <p:cNvSpPr/>
          <p:nvPr/>
        </p:nvSpPr>
        <p:spPr>
          <a:xfrm>
            <a:off x="757987" y="2401971"/>
            <a:ext cx="8386013" cy="1731541"/>
          </a:xfrm>
          <a:custGeom>
            <a:avLst/>
            <a:gdLst>
              <a:gd name="connsiteX0" fmla="*/ 0 w 5580684"/>
              <a:gd name="connsiteY0" fmla="*/ 0 h 625205"/>
              <a:gd name="connsiteX1" fmla="*/ 5580684 w 5580684"/>
              <a:gd name="connsiteY1" fmla="*/ 0 h 625205"/>
              <a:gd name="connsiteX2" fmla="*/ 5580684 w 5580684"/>
              <a:gd name="connsiteY2" fmla="*/ 625205 h 625205"/>
              <a:gd name="connsiteX3" fmla="*/ 0 w 5580684"/>
              <a:gd name="connsiteY3" fmla="*/ 625205 h 625205"/>
              <a:gd name="connsiteX4" fmla="*/ 0 w 55806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684" h="625205">
                <a:moveTo>
                  <a:pt x="0" y="0"/>
                </a:moveTo>
                <a:lnTo>
                  <a:pt x="5580684" y="0"/>
                </a:lnTo>
                <a:lnTo>
                  <a:pt x="55806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66040" rIns="66040" bIns="6604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None/>
            </a:pPr>
            <a:r>
              <a:rPr lang="en-US" sz="2800" b="1" dirty="0">
                <a:solidFill>
                  <a:schemeClr val="bg1"/>
                </a:solidFill>
              </a:rPr>
              <a:t>AGENDA</a:t>
            </a:r>
            <a:endParaRPr lang="en-US" sz="2800" b="1" kern="1200" dirty="0">
              <a:solidFill>
                <a:schemeClr val="bg1"/>
              </a:solidFill>
            </a:endParaRP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800" b="1" dirty="0">
                <a:solidFill>
                  <a:schemeClr val="bg1"/>
                </a:solidFill>
                <a:cs typeface="Calibri"/>
              </a:rPr>
              <a:t>Introductions</a:t>
            </a:r>
            <a:endParaRPr lang="en-US" sz="28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Program Overview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Application for Funding Process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Next Steps</a:t>
            </a: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Questions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175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AF16-3AD5-E4A4-5F6C-D2EF6CFF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ova"/>
                <a:cs typeface="Arial"/>
              </a:rPr>
              <a:t>Submission Summary </a:t>
            </a:r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A0433D7-9923-6D59-E4F1-8E377762AF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144512"/>
              </p:ext>
            </p:extLst>
          </p:nvPr>
        </p:nvGraphicFramePr>
        <p:xfrm>
          <a:off x="639763" y="1711325"/>
          <a:ext cx="7864474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237">
                  <a:extLst>
                    <a:ext uri="{9D8B030D-6E8A-4147-A177-3AD203B41FA5}">
                      <a16:colId xmlns:a16="http://schemas.microsoft.com/office/drawing/2014/main" val="3461942604"/>
                    </a:ext>
                  </a:extLst>
                </a:gridCol>
                <a:gridCol w="3932237">
                  <a:extLst>
                    <a:ext uri="{9D8B030D-6E8A-4147-A177-3AD203B41FA5}">
                      <a16:colId xmlns:a16="http://schemas.microsoft.com/office/drawing/2014/main" val="370963847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Submission Summary </a:t>
                      </a:r>
                    </a:p>
                  </a:txBody>
                  <a:tcPr>
                    <a:solidFill>
                      <a:srgbClr val="6FA7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474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i="1">
                          <a:solidFill>
                            <a:schemeClr val="bg1"/>
                          </a:solidFill>
                          <a:latin typeface="Arial"/>
                        </a:rPr>
                        <a:t>Letter of Intent </a:t>
                      </a:r>
                    </a:p>
                  </a:txBody>
                  <a:tcPr>
                    <a:solidFill>
                      <a:srgbClr val="0060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i="1">
                          <a:solidFill>
                            <a:schemeClr val="bg1"/>
                          </a:solidFill>
                          <a:latin typeface="Arial"/>
                        </a:rPr>
                        <a:t>Full Application </a:t>
                      </a:r>
                    </a:p>
                  </a:txBody>
                  <a:tcPr>
                    <a:solidFill>
                      <a:srgbClr val="006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31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</a:rPr>
                        <a:t>Submit via email to: </a:t>
                      </a:r>
                    </a:p>
                    <a:p>
                      <a:pPr lvl="0">
                        <a:buNone/>
                      </a:pPr>
                      <a:endParaRPr lang="en-US" sz="1100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100" b="1" i="0" u="none" strike="noStrike" noProof="0" dirty="0">
                          <a:latin typeface="Arial"/>
                        </a:rPr>
                        <a:t>Christina Zink</a:t>
                      </a:r>
                      <a:r>
                        <a:rPr lang="en-US" sz="1100" b="0" i="0" u="none" strike="noStrike" noProof="0" dirty="0">
                          <a:latin typeface="Arial"/>
                        </a:rPr>
                        <a:t>, Housing Program Manager, Disaster Recovery, at</a:t>
                      </a:r>
                      <a:r>
                        <a:rPr lang="en-US" sz="1100" b="1" i="0" u="none" strike="noStrike" noProof="0" dirty="0">
                          <a:latin typeface="Arial"/>
                        </a:rPr>
                        <a:t> </a:t>
                      </a:r>
                      <a:r>
                        <a:rPr lang="en-US" sz="1100" b="1" i="0" u="none" strike="noStrike" noProof="0" dirty="0">
                          <a:latin typeface="Arial"/>
                          <a:hlinkClick r:id="rId3"/>
                        </a:rPr>
                        <a:t>christina.zink@nebraska.gov</a:t>
                      </a:r>
                      <a:r>
                        <a:rPr lang="en-US" sz="1100" b="1" i="0" u="none" strike="noStrike" noProof="0" dirty="0">
                          <a:latin typeface="Arial"/>
                        </a:rPr>
                        <a:t> </a:t>
                      </a:r>
                    </a:p>
                    <a:p>
                      <a:pPr lvl="0">
                        <a:buNone/>
                      </a:pPr>
                      <a:endParaRPr lang="en-US" sz="1100" b="1" i="0" u="none" strike="noStrike" noProof="0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100" b="1" i="0" u="none" strike="noStrike" noProof="0" dirty="0">
                          <a:latin typeface="Arial"/>
                        </a:rPr>
                        <a:t>Due: Friday, April 05, 2024 at 5PM CST/ 4PM MST 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</a:rPr>
                        <a:t>The full application must be completed in </a:t>
                      </a:r>
                      <a:r>
                        <a:rPr lang="en-US" sz="1100" dirty="0" err="1">
                          <a:latin typeface="Arial"/>
                        </a:rPr>
                        <a:t>AmpliFund</a:t>
                      </a:r>
                      <a:r>
                        <a:rPr lang="en-US" sz="1100" dirty="0">
                          <a:latin typeface="Arial"/>
                        </a:rPr>
                        <a:t>.</a:t>
                      </a:r>
                    </a:p>
                    <a:p>
                      <a:pPr lvl="0">
                        <a:buNone/>
                      </a:pPr>
                      <a:endParaRPr lang="en-US" sz="1100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100" dirty="0">
                          <a:latin typeface="Arial"/>
                        </a:rPr>
                        <a:t>Full application can be found here: </a:t>
                      </a:r>
                      <a:r>
                        <a:rPr lang="en-US" sz="1100" b="1" dirty="0">
                          <a:latin typeface="Arial"/>
                        </a:rPr>
                        <a:t> </a:t>
                      </a:r>
                      <a:r>
                        <a:rPr lang="en-US" sz="1100" b="1" i="0" u="none" strike="noStrike" noProof="0" dirty="0">
                          <a:latin typeface="Arial"/>
                          <a:hlinkClick r:id="rId4"/>
                        </a:rPr>
                        <a:t>https://opportunity.nebraska.gov/cdbg-dr</a:t>
                      </a:r>
                      <a:endParaRPr lang="en-US" sz="1100" b="1" i="0" u="none" strike="noStrike" noProof="0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sz="1100" b="1" i="0" u="none" strike="noStrike" noProof="0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100" b="1" i="0" u="none" strike="noStrike" noProof="0" dirty="0">
                          <a:latin typeface="Arial"/>
                        </a:rPr>
                        <a:t>Due: Friday, May 24, 2024 at 5 PM CST/ 4PM MST 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466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65796-7D7C-BA46-2FCA-B833F8C1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313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65CB-8515-954D-B4D9-0609BB3C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FBE6E-8819-174F-82A0-AD26B8C1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5E6CDA4-5367-2B44-826F-E4982D93F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80509"/>
              </p:ext>
            </p:extLst>
          </p:nvPr>
        </p:nvGraphicFramePr>
        <p:xfrm>
          <a:off x="486228" y="2685142"/>
          <a:ext cx="8402319" cy="1858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773">
                  <a:extLst>
                    <a:ext uri="{9D8B030D-6E8A-4147-A177-3AD203B41FA5}">
                      <a16:colId xmlns:a16="http://schemas.microsoft.com/office/drawing/2014/main" val="386848996"/>
                    </a:ext>
                  </a:extLst>
                </a:gridCol>
                <a:gridCol w="2800773">
                  <a:extLst>
                    <a:ext uri="{9D8B030D-6E8A-4147-A177-3AD203B41FA5}">
                      <a16:colId xmlns:a16="http://schemas.microsoft.com/office/drawing/2014/main" val="2430555501"/>
                    </a:ext>
                  </a:extLst>
                </a:gridCol>
                <a:gridCol w="2800773">
                  <a:extLst>
                    <a:ext uri="{9D8B030D-6E8A-4147-A177-3AD203B41FA5}">
                      <a16:colId xmlns:a16="http://schemas.microsoft.com/office/drawing/2014/main" val="4132371731"/>
                    </a:ext>
                  </a:extLst>
                </a:gridCol>
              </a:tblGrid>
              <a:tr h="303931">
                <a:tc>
                  <a:txBody>
                    <a:bodyPr/>
                    <a:lstStyle/>
                    <a:p>
                      <a:endParaRPr lang="en-US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17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607F"/>
                          </a:solidFill>
                          <a:latin typeface="Arial Nova"/>
                        </a:rPr>
                        <a:t>Visit the DED CDBG-DR Program Website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607F"/>
                          </a:solidFill>
                          <a:latin typeface="Arial Nova"/>
                        </a:rPr>
                        <a:t>Provide Feedback Directly to DED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607F"/>
                          </a:solidFill>
                          <a:latin typeface="Arial Nova"/>
                        </a:rPr>
                        <a:t>Attend Future Application Office Hour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3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/>
                          <a:cs typeface="Arial"/>
                        </a:rPr>
                        <a:t>Review Application Guidelines, Program Guide, and update/verify </a:t>
                      </a:r>
                      <a:r>
                        <a:rPr lang="en-US" sz="1400" b="0" err="1">
                          <a:latin typeface="Arial"/>
                          <a:cs typeface="Arial"/>
                        </a:rPr>
                        <a:t>AmpliFund</a:t>
                      </a:r>
                      <a:r>
                        <a:rPr lang="en-US" sz="1400" b="0" dirty="0">
                          <a:latin typeface="Arial"/>
                          <a:cs typeface="Arial"/>
                        </a:rPr>
                        <a:t> Log-In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. </a:t>
                      </a:r>
                    </a:p>
                    <a:p>
                      <a:endParaRPr lang="en-US" sz="16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Submit LOI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to </a:t>
                      </a:r>
                      <a:r>
                        <a:rPr lang="en-US" sz="1400" dirty="0">
                          <a:latin typeface="Arial"/>
                          <a:cs typeface="Arial"/>
                          <a:hlinkClick r:id="rId2"/>
                        </a:rPr>
                        <a:t>christina.zink@nebraska.gov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by </a:t>
                      </a:r>
                      <a:r>
                        <a:rPr lang="en-US" sz="1400" b="1" dirty="0">
                          <a:latin typeface="Arial"/>
                          <a:cs typeface="Arial"/>
                        </a:rPr>
                        <a:t>5:00 pm CST April 05, 2024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dirty="0">
                          <a:latin typeface="Arial Nova"/>
                        </a:rPr>
                        <a:t> 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Attend </a:t>
                      </a:r>
                      <a:r>
                        <a:rPr lang="en-US" sz="1400" b="1" dirty="0">
                          <a:latin typeface="Arial"/>
                          <a:cs typeface="Arial"/>
                        </a:rPr>
                        <a:t>open Office Hour 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on </a:t>
                      </a:r>
                      <a:r>
                        <a:rPr lang="en-US" sz="1400" b="1" dirty="0">
                          <a:latin typeface="Arial"/>
                          <a:cs typeface="Arial"/>
                        </a:rPr>
                        <a:t>Thursday, May 02, 2024.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Available via email notification. 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5532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190D72C-7EA1-DE42-ABF9-797E090CB139}"/>
              </a:ext>
            </a:extLst>
          </p:cNvPr>
          <p:cNvSpPr txBox="1"/>
          <p:nvPr/>
        </p:nvSpPr>
        <p:spPr>
          <a:xfrm>
            <a:off x="782053" y="5072823"/>
            <a:ext cx="429286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latin typeface="Arial Nova"/>
              </a:rPr>
              <a:t>Website:  </a:t>
            </a:r>
            <a:r>
              <a:rPr lang="en-US" sz="1600">
                <a:latin typeface="Arial Nova"/>
                <a:hlinkClick r:id="rId3"/>
              </a:rPr>
              <a:t>opportunity. nebraska.gov/cdbg-dr</a:t>
            </a:r>
            <a:endParaRPr lang="en-US" sz="1600">
              <a:latin typeface="Arial Nova"/>
            </a:endParaRPr>
          </a:p>
          <a:p>
            <a:br>
              <a:rPr lang="en-US" sz="1600" b="1">
                <a:latin typeface="Arial Nova" panose="020B0504020202020204" pitchFamily="34" charset="0"/>
              </a:rPr>
            </a:br>
            <a:r>
              <a:rPr lang="en-US" sz="1600" b="1">
                <a:latin typeface="Arial Nova"/>
              </a:rPr>
              <a:t>Email:  </a:t>
            </a:r>
            <a:r>
              <a:rPr lang="en-US" sz="1600" u="sng">
                <a:latin typeface="Arial Nova"/>
                <a:hlinkClick r:id="rId4"/>
              </a:rPr>
              <a:t>ded.cdbgdr@nebraska.gov</a:t>
            </a:r>
            <a:endParaRPr lang="en-US" sz="1600" u="sng">
              <a:latin typeface="Arial Nova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EF99EA-0B38-4324-BCE7-F402CEBCE8AA}"/>
              </a:ext>
            </a:extLst>
          </p:cNvPr>
          <p:cNvGrpSpPr/>
          <p:nvPr/>
        </p:nvGrpSpPr>
        <p:grpSpPr>
          <a:xfrm>
            <a:off x="1372694" y="1594909"/>
            <a:ext cx="6398612" cy="1188720"/>
            <a:chOff x="1258394" y="1534850"/>
            <a:chExt cx="6398612" cy="11887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45FCB39-930D-4E60-A3F7-DEBC68A97AD3}"/>
                </a:ext>
              </a:extLst>
            </p:cNvPr>
            <p:cNvSpPr/>
            <p:nvPr/>
          </p:nvSpPr>
          <p:spPr>
            <a:xfrm>
              <a:off x="1258394" y="1534850"/>
              <a:ext cx="1188720" cy="1188720"/>
            </a:xfrm>
            <a:prstGeom prst="ellipse">
              <a:avLst/>
            </a:prstGeom>
            <a:solidFill>
              <a:srgbClr val="FEC74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 descr="Internet with solid fill">
              <a:extLst>
                <a:ext uri="{FF2B5EF4-FFF2-40B4-BE49-F238E27FC236}">
                  <a16:creationId xmlns:a16="http://schemas.microsoft.com/office/drawing/2014/main" id="{709739EC-2699-CD45-81B0-9E96B9653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86994" y="1744500"/>
              <a:ext cx="731520" cy="73152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3FBF16D-C500-4F6B-96B6-A44D9CEAEFB1}"/>
                </a:ext>
              </a:extLst>
            </p:cNvPr>
            <p:cNvSpPr/>
            <p:nvPr/>
          </p:nvSpPr>
          <p:spPr>
            <a:xfrm>
              <a:off x="3886200" y="1534850"/>
              <a:ext cx="1188720" cy="1188720"/>
            </a:xfrm>
            <a:prstGeom prst="ellipse">
              <a:avLst/>
            </a:prstGeom>
            <a:solidFill>
              <a:srgbClr val="FEC74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Envelope with solid fill">
              <a:extLst>
                <a:ext uri="{FF2B5EF4-FFF2-40B4-BE49-F238E27FC236}">
                  <a16:creationId xmlns:a16="http://schemas.microsoft.com/office/drawing/2014/main" id="{46501B6D-6AE5-1D49-85CB-2E9605938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14800" y="1744500"/>
              <a:ext cx="731520" cy="731520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978E608-7D7C-449D-8A8B-95BE39AADB9A}"/>
                </a:ext>
              </a:extLst>
            </p:cNvPr>
            <p:cNvSpPr/>
            <p:nvPr/>
          </p:nvSpPr>
          <p:spPr>
            <a:xfrm>
              <a:off x="6468286" y="1534850"/>
              <a:ext cx="1188720" cy="1188720"/>
            </a:xfrm>
            <a:prstGeom prst="ellipse">
              <a:avLst/>
            </a:prstGeom>
            <a:solidFill>
              <a:srgbClr val="FEC74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Users with solid fill">
              <a:extLst>
                <a:ext uri="{FF2B5EF4-FFF2-40B4-BE49-F238E27FC236}">
                  <a16:creationId xmlns:a16="http://schemas.microsoft.com/office/drawing/2014/main" id="{40F268EA-2527-BB41-9A6D-B985902A3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96886" y="1763450"/>
              <a:ext cx="73152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5299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6662-C41E-4654-9D39-3F1A37BF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Additional Program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A36BC-A262-45FF-840F-84BF8BDB7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sz="1800" b="1" dirty="0">
                <a:solidFill>
                  <a:srgbClr val="00607F"/>
                </a:solidFill>
                <a:latin typeface="Arial"/>
                <a:cs typeface="Arial"/>
              </a:rPr>
              <a:t>All CDBG-DR related information can be found on the DED website at:  </a:t>
            </a:r>
            <a:r>
              <a:rPr lang="en-US" sz="1800" dirty="0">
                <a:solidFill>
                  <a:srgbClr val="00607F"/>
                </a:solidFill>
                <a:latin typeface="Arial"/>
                <a:cs typeface="Arial"/>
                <a:hlinkClick r:id="rId2"/>
              </a:rPr>
              <a:t>https://opportunity.nebraska.gov/programs/community/cdbg-dr/</a:t>
            </a:r>
            <a:endParaRPr lang="en-US" sz="1800" dirty="0">
              <a:solidFill>
                <a:srgbClr val="00607F"/>
              </a:solidFill>
              <a:latin typeface="Arial"/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607F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607F"/>
                </a:solidFill>
                <a:latin typeface="Arial"/>
                <a:cs typeface="Arial"/>
              </a:rPr>
              <a:t>HUD Requirements&gt; Program Guidelines &amp; Resource Library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607F"/>
                </a:solidFill>
                <a:latin typeface="Arial"/>
                <a:cs typeface="Arial"/>
              </a:rPr>
              <a:t>Small Rental Program Guide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607F"/>
                </a:solidFill>
                <a:latin typeface="Arial"/>
                <a:cs typeface="Arial"/>
              </a:rPr>
              <a:t>Nebraska CDBG-DR Toolkit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607F"/>
                </a:solidFill>
                <a:latin typeface="Arial"/>
                <a:cs typeface="Arial"/>
              </a:rPr>
              <a:t>CDBG-DR Manual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607F"/>
                </a:solidFill>
                <a:latin typeface="Arial"/>
                <a:cs typeface="Arial"/>
              </a:rPr>
              <a:t>CDBG-DR Technical Assistance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607F"/>
                </a:solidFill>
                <a:latin typeface="Arial"/>
                <a:cs typeface="Arial"/>
              </a:rPr>
              <a:t>Affordable Housing Construction Program Fact Sheet and FAQ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607F"/>
                </a:solidFill>
                <a:latin typeface="Arial"/>
                <a:cs typeface="Arial"/>
              </a:rPr>
              <a:t>CDBG-DR Green Building Standards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607F"/>
              </a:solidFill>
              <a:latin typeface="Arial"/>
              <a:cs typeface="Arial"/>
            </a:endParaRPr>
          </a:p>
          <a:p>
            <a:pPr marL="342900" lvl="1" indent="0">
              <a:buNone/>
            </a:pPr>
            <a:endParaRPr lang="en-US" dirty="0">
              <a:highlight>
                <a:srgbClr val="FF00FF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63CE9-A41C-4CCA-8FC4-D407D015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6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0600" y="1062435"/>
            <a:ext cx="6858000" cy="1075530"/>
          </a:xfrm>
        </p:spPr>
        <p:txBody>
          <a:bodyPr/>
          <a:lstStyle/>
          <a:p>
            <a:r>
              <a:rPr lang="en-US" b="1"/>
              <a:t>Contact Information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4677FC5-7F28-4BA1-83A6-10C79A4E8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225436"/>
            <a:ext cx="6858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Christina Zink 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Housing Program Manager </a:t>
            </a:r>
            <a:endParaRPr lang="en-US"/>
          </a:p>
          <a:p>
            <a:r>
              <a:rPr lang="en-US" b="1">
                <a:latin typeface="Arial"/>
                <a:cs typeface="Arial"/>
              </a:rPr>
              <a:t>ded.cdbgdr@nebraska.gov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BC7AD2-5E8A-E84A-A3F0-4F1AB025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E0C47-34D5-4BA8-A5BD-560BC1DC5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413" y="5397547"/>
            <a:ext cx="3024937" cy="79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5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2B757F-3EB5-4674-87EE-52EE90945EF2}"/>
              </a:ext>
            </a:extLst>
          </p:cNvPr>
          <p:cNvSpPr/>
          <p:nvPr/>
        </p:nvSpPr>
        <p:spPr>
          <a:xfrm>
            <a:off x="667566" y="2714901"/>
            <a:ext cx="7786008" cy="2973401"/>
          </a:xfrm>
          <a:prstGeom prst="rect">
            <a:avLst/>
          </a:prstGeom>
          <a:solidFill>
            <a:srgbClr val="00607F"/>
          </a:solidFill>
          <a:ln>
            <a:solidFill>
              <a:srgbClr val="91B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E9296A-1156-430C-88CA-AE399A57A740}"/>
              </a:ext>
            </a:extLst>
          </p:cNvPr>
          <p:cNvSpPr/>
          <p:nvPr/>
        </p:nvSpPr>
        <p:spPr>
          <a:xfrm>
            <a:off x="678996" y="1279527"/>
            <a:ext cx="7786008" cy="1202416"/>
          </a:xfrm>
          <a:prstGeom prst="rect">
            <a:avLst/>
          </a:prstGeom>
          <a:solidFill>
            <a:srgbClr val="FEC743"/>
          </a:solidFill>
          <a:ln>
            <a:solidFill>
              <a:srgbClr val="FEC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Introductions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2BB78-130A-BE44-A4AF-F04CB7E71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377" y="3112323"/>
            <a:ext cx="4063930" cy="238360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>
                <a:solidFill>
                  <a:schemeClr val="bg1"/>
                </a:solidFill>
              </a:rPr>
              <a:t>Jenny B. Mason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i="1">
                <a:solidFill>
                  <a:schemeClr val="bg1"/>
                </a:solidFill>
              </a:rPr>
              <a:t>Disaster Recovery Director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i="1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i="1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>
                <a:solidFill>
                  <a:schemeClr val="bg1"/>
                </a:solidFill>
              </a:rPr>
              <a:t>Susan Nickerson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i="1">
                <a:solidFill>
                  <a:schemeClr val="bg1"/>
                </a:solidFill>
              </a:rPr>
              <a:t>Disaster Recovery Coordinator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500" i="1"/>
          </a:p>
          <a:p>
            <a:pPr marL="0" indent="0">
              <a:buFont typeface="Arial" panose="020B0604020202020204" pitchFamily="34" charset="0"/>
              <a:buNone/>
            </a:pPr>
            <a:endParaRPr lang="en-US" sz="1500" i="1"/>
          </a:p>
          <a:p>
            <a:pPr marL="0" indent="0">
              <a:buFont typeface="Arial" panose="020B0604020202020204" pitchFamily="34" charset="0"/>
              <a:buNone/>
            </a:pPr>
            <a:endParaRPr lang="en-US" sz="1500" i="1"/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endParaRPr lang="en-US" sz="15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endParaRPr lang="en-US" sz="140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03EACFC-C24F-4784-9CD0-CB0D0FF95FC6}"/>
              </a:ext>
            </a:extLst>
          </p:cNvPr>
          <p:cNvSpPr txBox="1">
            <a:spLocks/>
          </p:cNvSpPr>
          <p:nvPr/>
        </p:nvSpPr>
        <p:spPr>
          <a:xfrm>
            <a:off x="729342" y="3693732"/>
            <a:ext cx="4222912" cy="188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i="1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>
                <a:solidFill>
                  <a:schemeClr val="bg1"/>
                </a:solidFill>
              </a:rPr>
              <a:t>Jennifer Grove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i="1">
                <a:solidFill>
                  <a:schemeClr val="bg1"/>
                </a:solidFill>
              </a:rPr>
              <a:t>Attorney</a:t>
            </a:r>
            <a:endParaRPr lang="en-US" sz="1400" b="1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b="1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>
                <a:solidFill>
                  <a:schemeClr val="bg1"/>
                </a:solidFill>
              </a:rPr>
              <a:t>Tia Loftin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i="1">
                <a:solidFill>
                  <a:schemeClr val="bg1"/>
                </a:solidFill>
              </a:rPr>
              <a:t>Infrastructure Match Program Manager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500" i="1"/>
          </a:p>
          <a:p>
            <a:pPr marL="0" indent="0">
              <a:buFont typeface="Arial" panose="020B0604020202020204" pitchFamily="34" charset="0"/>
              <a:buNone/>
            </a:pPr>
            <a:endParaRPr lang="en-US" sz="1500" i="1"/>
          </a:p>
          <a:p>
            <a:pPr marL="0" indent="0">
              <a:buFont typeface="Arial" panose="020B0604020202020204" pitchFamily="34" charset="0"/>
              <a:buNone/>
            </a:pPr>
            <a:endParaRPr lang="en-US" sz="1500" i="1"/>
          </a:p>
          <a:p>
            <a:pPr marL="0" indent="0">
              <a:buFont typeface="Arial" panose="020B0604020202020204" pitchFamily="34" charset="0"/>
              <a:buNone/>
            </a:pPr>
            <a:endParaRPr lang="en-US" sz="1500" i="1"/>
          </a:p>
          <a:p>
            <a:pPr marL="0" indent="0">
              <a:buFont typeface="Arial" panose="020B0604020202020204" pitchFamily="34" charset="0"/>
              <a:buNone/>
            </a:pPr>
            <a:endParaRPr lang="en-US" sz="1500"/>
          </a:p>
          <a:p>
            <a:pPr marL="0" indent="0">
              <a:buFont typeface="Arial" panose="020B0604020202020204" pitchFamily="34" charset="0"/>
              <a:buNone/>
            </a:pPr>
            <a:endParaRPr lang="en-US" sz="1600"/>
          </a:p>
          <a:p>
            <a:pPr marL="0" indent="0">
              <a:buFont typeface="Arial" panose="020B0604020202020204" pitchFamily="34" charset="0"/>
              <a:buNone/>
            </a:pPr>
            <a:endParaRPr lang="en-US" sz="1400"/>
          </a:p>
          <a:p>
            <a:pPr marL="0" indent="0">
              <a:buFont typeface="Arial" panose="020B0604020202020204" pitchFamily="34" charset="0"/>
              <a:buNone/>
            </a:pPr>
            <a:endParaRPr lang="en-US" sz="1400"/>
          </a:p>
          <a:p>
            <a:pPr marL="0" indent="0">
              <a:buFont typeface="Arial" panose="020B0604020202020204" pitchFamily="34" charset="0"/>
              <a:buNone/>
            </a:pPr>
            <a:endParaRPr 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AB06B-2507-444E-872E-09D495DBEF43}"/>
              </a:ext>
            </a:extLst>
          </p:cNvPr>
          <p:cNvSpPr txBox="1"/>
          <p:nvPr/>
        </p:nvSpPr>
        <p:spPr>
          <a:xfrm>
            <a:off x="729342" y="1506551"/>
            <a:ext cx="7489373" cy="646331"/>
          </a:xfrm>
          <a:prstGeom prst="rect">
            <a:avLst/>
          </a:prstGeom>
          <a:solidFill>
            <a:srgbClr val="FEC743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Housing Programs Lead:		      Christina Zink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				     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Housing Program Manager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B4927-5E92-449B-B663-2E85259742DC}"/>
              </a:ext>
            </a:extLst>
          </p:cNvPr>
          <p:cNvSpPr txBox="1"/>
          <p:nvPr/>
        </p:nvSpPr>
        <p:spPr>
          <a:xfrm>
            <a:off x="729342" y="2770401"/>
            <a:ext cx="3537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 Department of </a:t>
            </a:r>
          </a:p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Development (DED)</a:t>
            </a:r>
          </a:p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CDBG-DR Staff:		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6B016E6-0BED-439D-B3F7-E21BB749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EDB6E7E-896E-4FA5-B572-569619D81C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D5C3F-010E-48B1-B71E-CCD3B43C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97956825-5E16-4AF9-A66E-F5DBB8085DA7}"/>
              </a:ext>
            </a:extLst>
          </p:cNvPr>
          <p:cNvSpPr/>
          <p:nvPr/>
        </p:nvSpPr>
        <p:spPr>
          <a:xfrm>
            <a:off x="757987" y="2401971"/>
            <a:ext cx="8386013" cy="1731541"/>
          </a:xfrm>
          <a:custGeom>
            <a:avLst/>
            <a:gdLst>
              <a:gd name="connsiteX0" fmla="*/ 0 w 5580684"/>
              <a:gd name="connsiteY0" fmla="*/ 0 h 625205"/>
              <a:gd name="connsiteX1" fmla="*/ 5580684 w 5580684"/>
              <a:gd name="connsiteY1" fmla="*/ 0 h 625205"/>
              <a:gd name="connsiteX2" fmla="*/ 5580684 w 5580684"/>
              <a:gd name="connsiteY2" fmla="*/ 625205 h 625205"/>
              <a:gd name="connsiteX3" fmla="*/ 0 w 5580684"/>
              <a:gd name="connsiteY3" fmla="*/ 625205 h 625205"/>
              <a:gd name="connsiteX4" fmla="*/ 0 w 55806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684" h="625205">
                <a:moveTo>
                  <a:pt x="0" y="0"/>
                </a:moveTo>
                <a:lnTo>
                  <a:pt x="5580684" y="0"/>
                </a:lnTo>
                <a:lnTo>
                  <a:pt x="55806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66040" rIns="66040" bIns="6604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None/>
            </a:pPr>
            <a:r>
              <a:rPr lang="en-US" sz="2800" b="1">
                <a:solidFill>
                  <a:schemeClr val="bg1"/>
                </a:solidFill>
              </a:rPr>
              <a:t>AGENDA</a:t>
            </a:r>
            <a:endParaRPr lang="en-US" sz="2800" b="1" kern="1200">
              <a:solidFill>
                <a:schemeClr val="bg1"/>
              </a:solidFill>
            </a:endParaRP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400">
                <a:solidFill>
                  <a:schemeClr val="bg1"/>
                </a:solidFill>
                <a:cs typeface="Calibri"/>
              </a:rPr>
              <a:t>Introductions</a:t>
            </a:r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800" b="1">
                <a:solidFill>
                  <a:schemeClr val="bg1"/>
                </a:solidFill>
                <a:cs typeface="Calibri"/>
              </a:rPr>
              <a:t>Program Overview</a:t>
            </a:r>
            <a:endParaRPr lang="en-US" sz="2800" b="1">
              <a:solidFill>
                <a:schemeClr val="bg1"/>
              </a:solidFill>
              <a:ea typeface="Calibri"/>
              <a:cs typeface="Calibri"/>
            </a:endParaRP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400">
                <a:solidFill>
                  <a:schemeClr val="bg1"/>
                </a:solidFill>
                <a:cs typeface="Calibri"/>
              </a:rPr>
              <a:t>Application for Funding Process</a:t>
            </a:r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400">
                <a:solidFill>
                  <a:schemeClr val="bg1"/>
                </a:solidFill>
                <a:cs typeface="Calibri"/>
              </a:rPr>
              <a:t>Next Steps</a:t>
            </a: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400">
                <a:solidFill>
                  <a:schemeClr val="bg1"/>
                </a:solidFill>
                <a:cs typeface="Calibri"/>
              </a:rPr>
              <a:t>Questions</a:t>
            </a:r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43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Brief Point of Context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9CD776-4FBB-D942-8656-131E125B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73054-35B8-4F68-A9A4-AE91C7B92F81}"/>
              </a:ext>
            </a:extLst>
          </p:cNvPr>
          <p:cNvSpPr txBox="1"/>
          <p:nvPr/>
        </p:nvSpPr>
        <p:spPr>
          <a:xfrm>
            <a:off x="628651" y="1788461"/>
            <a:ext cx="788669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07F"/>
              </a:buClr>
            </a:pPr>
            <a:r>
              <a:rPr lang="en-US">
                <a:latin typeface="Arial"/>
                <a:cs typeface="Arial"/>
              </a:rPr>
              <a:t>Of the total CDBG-DR award, federal rules require that: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1159A0-AD97-4F7B-9662-D1A916691338}"/>
              </a:ext>
            </a:extLst>
          </p:cNvPr>
          <p:cNvGrpSpPr/>
          <p:nvPr/>
        </p:nvGrpSpPr>
        <p:grpSpPr>
          <a:xfrm>
            <a:off x="747461" y="2418444"/>
            <a:ext cx="7886699" cy="2360154"/>
            <a:chOff x="628650" y="2656948"/>
            <a:chExt cx="7649076" cy="2360154"/>
          </a:xfrm>
        </p:grpSpPr>
        <p:sp>
          <p:nvSpPr>
            <p:cNvPr id="28" name="Content Placeholder 19">
              <a:extLst>
                <a:ext uri="{FF2B5EF4-FFF2-40B4-BE49-F238E27FC236}">
                  <a16:creationId xmlns:a16="http://schemas.microsoft.com/office/drawing/2014/main" id="{A6208711-E0C8-4B9C-9DF3-C7D49527FC6E}"/>
                </a:ext>
              </a:extLst>
            </p:cNvPr>
            <p:cNvSpPr txBox="1">
              <a:spLocks/>
            </p:cNvSpPr>
            <p:nvPr/>
          </p:nvSpPr>
          <p:spPr>
            <a:xfrm>
              <a:off x="3740318" y="2784523"/>
              <a:ext cx="4537408" cy="211482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171450" indent="-171450" algn="just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Arial Nova" panose="020B05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14350" indent="-171450" algn="just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 Nova" panose="020B05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7250" indent="-171450" algn="just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Arial Nova" panose="020B05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00150" indent="-171450" algn="just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Arial Nova" panose="020B05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543050" indent="-171450" algn="just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Arial Nova" panose="020B05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  <a:spcAft>
                  <a:spcPts val="600"/>
                </a:spcAft>
                <a:buClr>
                  <a:srgbClr val="00607F"/>
                </a:buClr>
              </a:pPr>
              <a:r>
                <a:rPr lang="en-US" sz="1800">
                  <a:latin typeface="Arial"/>
                  <a:cs typeface="Arial"/>
                </a:rPr>
                <a:t>80% of </a:t>
              </a:r>
              <a:r>
                <a:rPr lang="en-US" sz="1800" b="1" i="1">
                  <a:latin typeface="Arial"/>
                  <a:cs typeface="Arial"/>
                </a:rPr>
                <a:t>total</a:t>
              </a:r>
              <a:r>
                <a:rPr lang="en-US" sz="1800">
                  <a:latin typeface="Arial"/>
                  <a:cs typeface="Arial"/>
                </a:rPr>
                <a:t> funds be invested in HUD-defined “Most Impacted and Distressed” counties of </a:t>
              </a:r>
              <a:r>
                <a:rPr lang="en-US" sz="1800" b="1">
                  <a:latin typeface="Arial"/>
                  <a:cs typeface="Arial"/>
                </a:rPr>
                <a:t>Dodge, Douglas, and Sarpy.</a:t>
              </a:r>
              <a:br>
                <a:rPr lang="en-US" sz="1800" b="1">
                  <a:latin typeface="Arial" panose="020B0604020202020204" pitchFamily="34" charset="0"/>
                </a:rPr>
              </a:br>
              <a:endParaRPr lang="en-US" sz="1800" b="1">
                <a:latin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  <a:buClr>
                  <a:srgbClr val="00607F"/>
                </a:buClr>
              </a:pPr>
              <a:r>
                <a:rPr lang="en-US" sz="1800">
                  <a:latin typeface="Arial"/>
                  <a:cs typeface="Arial"/>
                </a:rPr>
                <a:t>70% of </a:t>
              </a:r>
              <a:r>
                <a:rPr lang="en-US" sz="1800" b="1" i="1">
                  <a:latin typeface="Arial"/>
                  <a:cs typeface="Arial"/>
                </a:rPr>
                <a:t>total</a:t>
              </a:r>
              <a:r>
                <a:rPr lang="en-US" sz="1800">
                  <a:latin typeface="Arial"/>
                  <a:cs typeface="Arial"/>
                </a:rPr>
                <a:t> funds are to support low/moderate income (LMI) residents.</a:t>
              </a:r>
              <a:endParaRPr lang="en-US" sz="1800" b="1">
                <a:latin typeface="Arial"/>
                <a:cs typeface="Arial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623CD55-3E46-462B-9A9F-CE0BB66CEF49}"/>
                </a:ext>
              </a:extLst>
            </p:cNvPr>
            <p:cNvGrpSpPr/>
            <p:nvPr/>
          </p:nvGrpSpPr>
          <p:grpSpPr>
            <a:xfrm>
              <a:off x="628650" y="2656948"/>
              <a:ext cx="3111668" cy="2360154"/>
              <a:chOff x="738438" y="1920240"/>
              <a:chExt cx="3111668" cy="2360154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03E3473-3E5A-42FA-A66E-7BD2D3F63081}"/>
                  </a:ext>
                </a:extLst>
              </p:cNvPr>
              <p:cNvSpPr/>
              <p:nvPr/>
            </p:nvSpPr>
            <p:spPr>
              <a:xfrm>
                <a:off x="738438" y="1920240"/>
                <a:ext cx="1005840" cy="1005840"/>
              </a:xfrm>
              <a:prstGeom prst="ellipse">
                <a:avLst/>
              </a:prstGeom>
              <a:solidFill>
                <a:srgbClr val="FEC74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80%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7814644-28FC-42E0-AFF9-C76BC5A0D703}"/>
                  </a:ext>
                </a:extLst>
              </p:cNvPr>
              <p:cNvSpPr/>
              <p:nvPr/>
            </p:nvSpPr>
            <p:spPr>
              <a:xfrm>
                <a:off x="738438" y="3274554"/>
                <a:ext cx="1005840" cy="1005840"/>
              </a:xfrm>
              <a:prstGeom prst="ellipse">
                <a:avLst/>
              </a:prstGeom>
              <a:solidFill>
                <a:srgbClr val="FEC74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70%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95F0D0-5946-4AFA-9763-0952942D56F0}"/>
                  </a:ext>
                </a:extLst>
              </p:cNvPr>
              <p:cNvSpPr txBox="1"/>
              <p:nvPr/>
            </p:nvSpPr>
            <p:spPr>
              <a:xfrm>
                <a:off x="1905502" y="1920240"/>
                <a:ext cx="194460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ost</a:t>
                </a:r>
              </a:p>
              <a:p>
                <a:r>
                  <a:rPr 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mpacted and</a:t>
                </a:r>
              </a:p>
              <a:p>
                <a:r>
                  <a:rPr 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istressed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641E0F4-E924-464D-988F-B554D473E2DB}"/>
                  </a:ext>
                </a:extLst>
              </p:cNvPr>
              <p:cNvSpPr txBox="1"/>
              <p:nvPr/>
            </p:nvSpPr>
            <p:spPr>
              <a:xfrm>
                <a:off x="1905502" y="3274554"/>
                <a:ext cx="149191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ow/</a:t>
                </a:r>
              </a:p>
              <a:p>
                <a:r>
                  <a:rPr 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oderate</a:t>
                </a:r>
              </a:p>
              <a:p>
                <a:r>
                  <a:rPr 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ncome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819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03759-B5DE-998D-3993-C2DC3239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Brief Point of Context, Continued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813F4-FCC8-C9EA-291B-9B5D2270D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0200"/>
            <a:ext cx="4722283" cy="4041775"/>
          </a:xfrm>
        </p:spPr>
        <p:txBody>
          <a:bodyPr/>
          <a:lstStyle/>
          <a:p>
            <a:r>
              <a:rPr lang="en-US" dirty="0"/>
              <a:t>Nebraska’s overall CDBG-DR strategy includes funding for:</a:t>
            </a:r>
          </a:p>
          <a:p>
            <a:pPr lvl="1"/>
            <a:r>
              <a:rPr lang="en-US" sz="1600" dirty="0"/>
              <a:t>Planning</a:t>
            </a:r>
          </a:p>
          <a:p>
            <a:pPr lvl="1"/>
            <a:r>
              <a:rPr lang="en-US" sz="1600" dirty="0"/>
              <a:t>Infrastructure</a:t>
            </a:r>
          </a:p>
          <a:p>
            <a:pPr lvl="1"/>
            <a:r>
              <a:rPr lang="en-US" sz="1600" b="1" i="1" dirty="0"/>
              <a:t>Housing</a:t>
            </a:r>
          </a:p>
          <a:p>
            <a:r>
              <a:rPr lang="en-US" dirty="0"/>
              <a:t>To provide flexibility for infrastructure and planning, the Affordable Housing Construction Program is targeted entirely to the HUD-identified MID Counties and LMI populations.</a:t>
            </a:r>
          </a:p>
          <a:p>
            <a:pPr lvl="1"/>
            <a:r>
              <a:rPr lang="en-US" sz="1600" b="1" i="1" dirty="0"/>
              <a:t>Small Rental Production </a:t>
            </a:r>
            <a:r>
              <a:rPr lang="en-US" sz="1600" dirty="0"/>
              <a:t>is a “sub-program” within the broader Affordable Housing Construction Program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159DB-1550-3A77-5960-F21817ED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1D4C4-2D2A-60ED-C608-818DF2DF1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02" y="1625744"/>
            <a:ext cx="3382496" cy="26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9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2A97F-DA7C-7640-9060-68C76886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Affordable Housing Construction Program</a:t>
            </a: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BCDD2-AAD6-DF41-A74E-28A3D360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F23B40DD-CCBD-5F42-96EC-EFDBB0A94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142903"/>
              </p:ext>
            </p:extLst>
          </p:nvPr>
        </p:nvGraphicFramePr>
        <p:xfrm>
          <a:off x="1107830" y="1608992"/>
          <a:ext cx="6891936" cy="3570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312">
                  <a:extLst>
                    <a:ext uri="{9D8B030D-6E8A-4147-A177-3AD203B41FA5}">
                      <a16:colId xmlns:a16="http://schemas.microsoft.com/office/drawing/2014/main" val="2635844789"/>
                    </a:ext>
                  </a:extLst>
                </a:gridCol>
                <a:gridCol w="2297312">
                  <a:extLst>
                    <a:ext uri="{9D8B030D-6E8A-4147-A177-3AD203B41FA5}">
                      <a16:colId xmlns:a16="http://schemas.microsoft.com/office/drawing/2014/main" val="3456653957"/>
                    </a:ext>
                  </a:extLst>
                </a:gridCol>
                <a:gridCol w="2297312">
                  <a:extLst>
                    <a:ext uri="{9D8B030D-6E8A-4147-A177-3AD203B41FA5}">
                      <a16:colId xmlns:a16="http://schemas.microsoft.com/office/drawing/2014/main" val="1385391749"/>
                    </a:ext>
                  </a:extLst>
                </a:gridCol>
              </a:tblGrid>
              <a:tr h="613345">
                <a:tc gridSpan="3"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Affordable Housing Construction Program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7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91589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Homeownership Production Program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7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Small Rental Production Program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Arial Nova"/>
                        </a:rPr>
                        <a:t>LIHTC Gap Financing Program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7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937096"/>
                  </a:ext>
                </a:extLst>
              </a:tr>
              <a:tr h="427192"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All programs provide financing to support production of affordable housing.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b="1">
                        <a:solidFill>
                          <a:schemeClr val="bg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8472"/>
                  </a:ext>
                </a:extLst>
              </a:tr>
              <a:tr h="1512357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607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latin typeface="Arial Nova" panose="020B0504020202020204" pitchFamily="34" charset="0"/>
                        </a:rPr>
                        <a:t>Available for affordable for-sale housing targeted primarily to LMI buyers.</a:t>
                      </a:r>
                    </a:p>
                    <a:p>
                      <a:pPr marL="285750" indent="-285750" algn="l">
                        <a:buClr>
                          <a:srgbClr val="00607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latin typeface="Arial Nova" panose="020B0504020202020204" pitchFamily="34" charset="0"/>
                        </a:rPr>
                        <a:t>Financing includes funding for </a:t>
                      </a:r>
                      <a:r>
                        <a:rPr lang="en-US" sz="1400" i="0">
                          <a:latin typeface="Arial Nova" panose="020B0504020202020204" pitchFamily="34" charset="0"/>
                        </a:rPr>
                        <a:t>appraisal gaps and affordability gaps.</a:t>
                      </a:r>
                      <a:endParaRPr lang="en-US" b="1" i="0">
                        <a:solidFill>
                          <a:schemeClr val="bg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07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Arial Nova" panose="020B0504020202020204" pitchFamily="34" charset="0"/>
                        </a:rPr>
                        <a:t>Available for affordable multifamily rental housing not otherwise seeking LIHTCs.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07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Arial Nova" panose="020B0504020202020204" pitchFamily="34" charset="0"/>
                        </a:rPr>
                        <a:t>Financing includes gap or primary financing.</a:t>
                      </a:r>
                      <a:endParaRPr lang="en-US" b="1">
                        <a:solidFill>
                          <a:schemeClr val="bg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07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 Nova" panose="020B0504020202020204" pitchFamily="34" charset="0"/>
                        </a:rPr>
                        <a:t>Available for affordable multifamily rental housing combined with LIHTC from NIFA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07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 Nova" panose="020B0504020202020204" pitchFamily="34" charset="0"/>
                        </a:rPr>
                        <a:t>Financing includes gap financing.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511941"/>
                  </a:ext>
                </a:extLst>
              </a:tr>
            </a:tbl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CC7F2532-4695-0384-A93F-F3C678A630C7}"/>
              </a:ext>
            </a:extLst>
          </p:cNvPr>
          <p:cNvGrpSpPr/>
          <p:nvPr/>
        </p:nvGrpSpPr>
        <p:grpSpPr>
          <a:xfrm>
            <a:off x="1098481" y="2229841"/>
            <a:ext cx="2286000" cy="2960635"/>
            <a:chOff x="1098481" y="2229841"/>
            <a:chExt cx="2286000" cy="296063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D4E8E5B-AFB3-FC51-F1BE-CB078E2BED7D}"/>
                </a:ext>
              </a:extLst>
            </p:cNvPr>
            <p:cNvGrpSpPr/>
            <p:nvPr/>
          </p:nvGrpSpPr>
          <p:grpSpPr>
            <a:xfrm>
              <a:off x="1098481" y="2229841"/>
              <a:ext cx="2286000" cy="2946037"/>
              <a:chOff x="1075621" y="2258414"/>
              <a:chExt cx="2286000" cy="294603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71A316D-108F-8B39-AA50-8240F21A9818}"/>
                  </a:ext>
                </a:extLst>
              </p:cNvPr>
              <p:cNvGrpSpPr/>
              <p:nvPr/>
            </p:nvGrpSpPr>
            <p:grpSpPr>
              <a:xfrm>
                <a:off x="1075621" y="2275081"/>
                <a:ext cx="2286000" cy="2929370"/>
                <a:chOff x="1075621" y="2275081"/>
                <a:chExt cx="2286000" cy="2929370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093F0E01-62AD-66A8-0EF2-50F3EA343D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4330" y="2291713"/>
                  <a:ext cx="0" cy="2912738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3466BE54-EBCA-5DFD-F38E-139F1F58B6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75621" y="5204451"/>
                  <a:ext cx="228600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44CFD416-9B3C-F418-9DE3-66548CB2F3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75621" y="2275081"/>
                  <a:ext cx="2286000" cy="205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5C3407E-2647-D148-B1AE-8A065B439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1621" y="2258414"/>
                <a:ext cx="0" cy="74980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657A1CD-18A9-FCE9-A151-036546830691}"/>
                </a:ext>
              </a:extLst>
            </p:cNvPr>
            <p:cNvCxnSpPr>
              <a:cxnSpLocks/>
            </p:cNvCxnSpPr>
            <p:nvPr/>
          </p:nvCxnSpPr>
          <p:spPr>
            <a:xfrm>
              <a:off x="3384481" y="3352532"/>
              <a:ext cx="0" cy="183794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381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70F71-EABF-2DE5-BAD2-5F649AD2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Eligible to Apply?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FFC2F-619E-7579-B1F3-3CF815851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8112"/>
            <a:ext cx="7863840" cy="4041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Developers of affordable rental housing, including: 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Non-profit organizations, e.g., 501(c)(3) or 501(c)(4);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For- profit developers</a:t>
            </a:r>
            <a:endParaRPr lang="en-US" sz="1600" dirty="0"/>
          </a:p>
          <a:p>
            <a:pPr lvl="1"/>
            <a:r>
              <a:rPr lang="en-US" sz="1600" dirty="0">
                <a:latin typeface="Arial"/>
                <a:cs typeface="Arial"/>
              </a:rPr>
              <a:t>PHAs; and 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Units of local government</a:t>
            </a:r>
            <a:endParaRPr lang="en-US" sz="1600" dirty="0"/>
          </a:p>
          <a:p>
            <a:pPr lvl="2"/>
            <a:r>
              <a:rPr lang="en-US" sz="1600" dirty="0">
                <a:latin typeface="Arial"/>
                <a:cs typeface="Arial"/>
              </a:rPr>
              <a:t>Counties; </a:t>
            </a:r>
          </a:p>
          <a:p>
            <a:pPr lvl="2"/>
            <a:r>
              <a:rPr lang="en-US" sz="1600" dirty="0">
                <a:latin typeface="Arial"/>
                <a:cs typeface="Arial"/>
              </a:rPr>
              <a:t>Cities;</a:t>
            </a:r>
          </a:p>
          <a:p>
            <a:pPr lvl="2"/>
            <a:r>
              <a:rPr lang="en-US" sz="1600" dirty="0">
                <a:latin typeface="Arial"/>
                <a:cs typeface="Arial"/>
              </a:rPr>
              <a:t>Villages; </a:t>
            </a:r>
          </a:p>
          <a:p>
            <a:pPr lvl="2"/>
            <a:r>
              <a:rPr lang="en-US" sz="1600" dirty="0">
                <a:latin typeface="Arial"/>
                <a:cs typeface="Arial"/>
              </a:rPr>
              <a:t>Tribal Nations</a:t>
            </a:r>
            <a:r>
              <a:rPr lang="en-US" dirty="0">
                <a:latin typeface="Arial"/>
                <a:cs typeface="Arial"/>
              </a:rPr>
              <a:t>. </a:t>
            </a: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DED expects to enter into direct funding agreements with single-purpose, single-asset entities (e.g., limited liability companies) established to be the owner of the proposed project.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88BC6-D4FF-C28E-CFE9-EF0035B7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6E7E-896E-4FA5-B572-569619D81C8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Graphic 4" descr="Clipboard Checked outline">
            <a:extLst>
              <a:ext uri="{FF2B5EF4-FFF2-40B4-BE49-F238E27FC236}">
                <a16:creationId xmlns:a16="http://schemas.microsoft.com/office/drawing/2014/main" id="{882815ED-E741-1581-9540-2EBF2597C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6521" y="1280794"/>
            <a:ext cx="2235201" cy="2235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38276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DDFC1A798FC04D8E85D97733632877" ma:contentTypeVersion="17" ma:contentTypeDescription="Create a new document." ma:contentTypeScope="" ma:versionID="19547f80084721ba07f919c5dde2012d">
  <xsd:schema xmlns:xsd="http://www.w3.org/2001/XMLSchema" xmlns:xs="http://www.w3.org/2001/XMLSchema" xmlns:p="http://schemas.microsoft.com/office/2006/metadata/properties" xmlns:ns2="bd716989-da19-4ca4-9baa-c1dd083832f3" xmlns:ns3="ee037031-5fec-47c4-a785-78112dc5ccae" xmlns:ns4="45fbaab2-73cb-46d9-8966-2d8f7b0ebdd3" targetNamespace="http://schemas.microsoft.com/office/2006/metadata/properties" ma:root="true" ma:fieldsID="6aa3e9bb534a2f7f3988a4252c069de8" ns2:_="" ns3:_="" ns4:_="">
    <xsd:import namespace="bd716989-da19-4ca4-9baa-c1dd083832f3"/>
    <xsd:import namespace="ee037031-5fec-47c4-a785-78112dc5ccae"/>
    <xsd:import namespace="45fbaab2-73cb-46d9-8966-2d8f7b0ebd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16989-da19-4ca4-9baa-c1dd08383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4715636-5993-4ebe-83f3-7faa3e7ae6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37031-5fec-47c4-a785-78112dc5cca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58fdb8e-1c04-41ed-abdb-31884e80446c}" ma:internalName="TaxCatchAll" ma:showField="CatchAllData" ma:web="ee037031-5fec-47c4-a785-78112dc5cc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aab2-73cb-46d9-8966-2d8f7b0ebdd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037031-5fec-47c4-a785-78112dc5ccae" xsi:nil="true"/>
    <SharedWithUsers xmlns="45fbaab2-73cb-46d9-8966-2d8f7b0ebdd3">
      <UserInfo>
        <DisplayName>Policy Library Members</DisplayName>
        <AccountId>4344</AccountId>
        <AccountType/>
      </UserInfo>
      <UserInfo>
        <DisplayName>Ashley Napier</DisplayName>
        <AccountId>5043</AccountId>
        <AccountType/>
      </UserInfo>
    </SharedWithUsers>
    <lcf76f155ced4ddcb4097134ff3c332f xmlns="bd716989-da19-4ca4-9baa-c1dd083832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C3CB7F-9E59-4E39-9260-F6E10EAF7B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0BB604-1138-4D53-843C-22614CC834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716989-da19-4ca4-9baa-c1dd083832f3"/>
    <ds:schemaRef ds:uri="ee037031-5fec-47c4-a785-78112dc5ccae"/>
    <ds:schemaRef ds:uri="45fbaab2-73cb-46d9-8966-2d8f7b0ebd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399549-3574-46E0-B9DA-450A96528488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45fbaab2-73cb-46d9-8966-2d8f7b0ebdd3"/>
    <ds:schemaRef ds:uri="ee037031-5fec-47c4-a785-78112dc5ccae"/>
    <ds:schemaRef ds:uri="bd716989-da19-4ca4-9baa-c1dd083832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2360</TotalTime>
  <Words>2543</Words>
  <Application>Microsoft Office PowerPoint</Application>
  <PresentationFormat>On-screen Show (4:3)</PresentationFormat>
  <Paragraphs>399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Nova</vt:lpstr>
      <vt:lpstr>Calibri</vt:lpstr>
      <vt:lpstr>Segoe UI</vt:lpstr>
      <vt:lpstr>Wingdings</vt:lpstr>
      <vt:lpstr>Office Theme</vt:lpstr>
      <vt:lpstr>AHCP – Small Rental Program  Application Overview   March 21, 2024</vt:lpstr>
      <vt:lpstr>WebEx Overview</vt:lpstr>
      <vt:lpstr>PowerPoint Presentation</vt:lpstr>
      <vt:lpstr>Introductions</vt:lpstr>
      <vt:lpstr>PowerPoint Presentation</vt:lpstr>
      <vt:lpstr>Brief Point of Context</vt:lpstr>
      <vt:lpstr>Brief Point of Context, Continued</vt:lpstr>
      <vt:lpstr>Affordable Housing Construction Program</vt:lpstr>
      <vt:lpstr>Who is Eligible to Apply?  </vt:lpstr>
      <vt:lpstr>Small Rental: Eligible Activities</vt:lpstr>
      <vt:lpstr>Cross-Cutting Requirements</vt:lpstr>
      <vt:lpstr>PowerPoint Presentation</vt:lpstr>
      <vt:lpstr>PowerPoint Presentation</vt:lpstr>
      <vt:lpstr>Application Timeline </vt:lpstr>
      <vt:lpstr>Threshold Requirements</vt:lpstr>
      <vt:lpstr>Letter of Intent </vt:lpstr>
      <vt:lpstr>Competitive Selection Criteria </vt:lpstr>
      <vt:lpstr> Application for Funding Overview</vt:lpstr>
      <vt:lpstr>Part I: General Information</vt:lpstr>
      <vt:lpstr>Part II: Project Information</vt:lpstr>
      <vt:lpstr>Part II: Project Information Continued</vt:lpstr>
      <vt:lpstr>Part III: Project Readiness, Cost Reasonableness, Experience and Capacity </vt:lpstr>
      <vt:lpstr>Part IV: Proforma, Application Authorization, Exhibits and Uploads</vt:lpstr>
      <vt:lpstr>Part IV: Continued - Proforma</vt:lpstr>
      <vt:lpstr>Part IV. Continued - Proforma Overview </vt:lpstr>
      <vt:lpstr>Part IV: Continued- Exhibits and Uploads</vt:lpstr>
      <vt:lpstr>Budget </vt:lpstr>
      <vt:lpstr>Questions?</vt:lpstr>
      <vt:lpstr>Small Rental Timeline </vt:lpstr>
      <vt:lpstr>Submission Summary </vt:lpstr>
      <vt:lpstr>Next Steps</vt:lpstr>
      <vt:lpstr>Additional Program Resources</vt:lpstr>
      <vt:lpstr>Contact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Votroubek</dc:creator>
  <cp:lastModifiedBy>Zink, Christina</cp:lastModifiedBy>
  <cp:revision>179</cp:revision>
  <dcterms:created xsi:type="dcterms:W3CDTF">2019-09-04T20:46:42Z</dcterms:created>
  <dcterms:modified xsi:type="dcterms:W3CDTF">2024-03-21T19:10:57Z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0x010100FADDFC1A798FC04D8E85D97733632877</vt:lpwstr>
  </property>
  <property fmtid="{D5CDD505-2E9C-101B-9397-08002B2CF9AE}" pid="3" name="MediaServiceImageTags">
    <vt:lpwstr/>
  </property>
</Properties>
</file>